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13"/>
  </p:notesMasterIdLst>
  <p:handoutMasterIdLst>
    <p:handoutMasterId r:id="rId14"/>
  </p:handoutMasterIdLst>
  <p:sldIdLst>
    <p:sldId id="268" r:id="rId3"/>
    <p:sldId id="264" r:id="rId4"/>
    <p:sldId id="272" r:id="rId5"/>
    <p:sldId id="273" r:id="rId6"/>
    <p:sldId id="274" r:id="rId7"/>
    <p:sldId id="275" r:id="rId8"/>
    <p:sldId id="278" r:id="rId9"/>
    <p:sldId id="279" r:id="rId10"/>
    <p:sldId id="277" r:id="rId11"/>
    <p:sldId id="270"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Roboto" panose="02000000000000000000" pitchFamily="2" charset="0"/>
      <p:regular r:id="rId19"/>
      <p:bold r:id="rId20"/>
      <p:italic r:id="rId21"/>
      <p:boldItalic r:id="rId22"/>
    </p:embeddedFont>
    <p:embeddedFont>
      <p:font typeface="Twinkl" panose="02000000000000000000" pitchFamily="2" charset="0"/>
      <p:regular r:id="rId23"/>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386"/>
    <a:srgbClr val="FFFFFF"/>
    <a:srgbClr val="8ACBC0"/>
    <a:srgbClr val="49B2A7"/>
    <a:srgbClr val="BC0105"/>
    <a:srgbClr val="25B7BC"/>
    <a:srgbClr val="009588"/>
    <a:srgbClr val="21A6F9"/>
    <a:srgbClr val="4DB1E3"/>
    <a:srgbClr val="E341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78" autoAdjust="0"/>
    <p:restoredTop sz="94660"/>
  </p:normalViewPr>
  <p:slideViewPr>
    <p:cSldViewPr snapToGrid="0" showGuides="1">
      <p:cViewPr varScale="1">
        <p:scale>
          <a:sx n="114" d="100"/>
          <a:sy n="114" d="100"/>
        </p:scale>
        <p:origin x="1506"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font" Target="fonts/font7.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3.fntdata"/><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10.fntdata"/><Relationship Id="rId5" Type="http://schemas.openxmlformats.org/officeDocument/2006/relationships/slide" Target="slides/slide3.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font" Target="fonts/font5.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16/09/2024</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16/09/2024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2" Type="http://schemas.openxmlformats.org/officeDocument/2006/relationships/hyperlink" Target="mailto:twinklcares@twinkl.co.uk" TargetMode="External"/><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108585" y="6171913"/>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127635" y="6152863"/>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dvance Copy">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43" name="Rectangle 42">
            <a:extLst>
              <a:ext uri="{FF2B5EF4-FFF2-40B4-BE49-F238E27FC236}">
                <a16:creationId xmlns:a16="http://schemas.microsoft.com/office/drawing/2014/main" id="{6A96975B-C3DC-451D-8423-D15D5BCDB436}"/>
              </a:ext>
            </a:extLst>
          </p:cNvPr>
          <p:cNvSpPr/>
          <p:nvPr/>
        </p:nvSpPr>
        <p:spPr>
          <a:xfrm>
            <a:off x="755649" y="1716190"/>
            <a:ext cx="7632700" cy="1236438"/>
          </a:xfrm>
          <a:prstGeom prst="rect">
            <a:avLst/>
          </a:prstGeom>
          <a:noFill/>
          <a:ln w="19050">
            <a:solidFill>
              <a:srgbClr val="18A0DB"/>
            </a:solidFill>
          </a:ln>
        </p:spPr>
        <p:txBody>
          <a:bodyPr wrap="square" lIns="216000" tIns="216000" rIns="216000" bIns="216000">
            <a:spAutoFit/>
          </a:bodyPr>
          <a:lstStyle/>
          <a:p>
            <a:pPr algn="ctr">
              <a:spcAft>
                <a:spcPts val="600"/>
              </a:spcAft>
            </a:pPr>
            <a:r>
              <a:rPr lang="en-GB" sz="1400" dirty="0">
                <a:latin typeface="Roboto" panose="02000000000000000000" pitchFamily="2" charset="0"/>
                <a:ea typeface="Roboto" panose="02000000000000000000" pitchFamily="2" charset="0"/>
              </a:rPr>
              <a:t>This is an </a:t>
            </a:r>
            <a:r>
              <a:rPr lang="en-GB" sz="1400" b="1" dirty="0">
                <a:latin typeface="Roboto" panose="02000000000000000000" pitchFamily="2" charset="0"/>
                <a:ea typeface="Roboto" panose="02000000000000000000" pitchFamily="2" charset="0"/>
              </a:rPr>
              <a:t>exclusive, advance copy!</a:t>
            </a:r>
          </a:p>
          <a:p>
            <a:pPr algn="ctr">
              <a:spcAft>
                <a:spcPts val="600"/>
              </a:spcAft>
            </a:pPr>
            <a:r>
              <a:rPr lang="en-GB" sz="1400" dirty="0">
                <a:latin typeface="Roboto" panose="02000000000000000000" pitchFamily="2" charset="0"/>
                <a:ea typeface="Roboto" panose="02000000000000000000" pitchFamily="2" charset="0"/>
              </a:rPr>
              <a:t>Let us know what you think by emailing </a:t>
            </a:r>
            <a:r>
              <a:rPr lang="en-GB" sz="1400" b="1" u="sng" dirty="0">
                <a:latin typeface="Roboto" panose="02000000000000000000" pitchFamily="2" charset="0"/>
                <a:ea typeface="Roboto" panose="02000000000000000000" pitchFamily="2" charset="0"/>
                <a:hlinkClick r:id="rId2"/>
              </a:rPr>
              <a:t>twinklcares@twinkl.co.uk</a:t>
            </a:r>
            <a:endParaRPr lang="en-GB" sz="1400" b="1" u="sng" dirty="0">
              <a:latin typeface="Roboto" panose="02000000000000000000" pitchFamily="2" charset="0"/>
              <a:ea typeface="Roboto" panose="02000000000000000000" pitchFamily="2" charset="0"/>
            </a:endParaRPr>
          </a:p>
          <a:p>
            <a:pPr algn="ctr">
              <a:spcAft>
                <a:spcPts val="600"/>
              </a:spcAft>
            </a:pPr>
            <a:r>
              <a:rPr lang="en-GB" sz="1400" dirty="0">
                <a:latin typeface="Roboto" panose="02000000000000000000" pitchFamily="2" charset="0"/>
                <a:ea typeface="Roboto" panose="02000000000000000000" pitchFamily="2" charset="0"/>
              </a:rPr>
              <a:t>with the reference ‘</a:t>
            </a:r>
            <a:r>
              <a:rPr lang="en-GB" sz="1400" b="1" dirty="0">
                <a:latin typeface="Roboto" panose="02000000000000000000" pitchFamily="2" charset="0"/>
                <a:ea typeface="Roboto" panose="02000000000000000000" pitchFamily="2" charset="0"/>
              </a:rPr>
              <a:t>CODE</a:t>
            </a:r>
            <a:r>
              <a:rPr lang="en-GB" sz="1400" dirty="0">
                <a:latin typeface="Roboto" panose="02000000000000000000" pitchFamily="2" charset="0"/>
                <a:ea typeface="Roboto" panose="02000000000000000000" pitchFamily="2" charset="0"/>
              </a:rPr>
              <a:t>’.</a:t>
            </a:r>
          </a:p>
        </p:txBody>
      </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Advance Copy</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1787397"/>
            <a:chOff x="743837" y="1344834"/>
            <a:chExt cx="7644513" cy="1787397"/>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513437"/>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has been designed with animations on each slide to make it as fun and engaging as possible. To view the content in the correct formatting, please view the slideshow in ‘</a:t>
              </a:r>
              <a:r>
                <a:rPr lang="en-GB" sz="1400" b="1" i="0" dirty="0">
                  <a:solidFill>
                    <a:srgbClr val="202124"/>
                  </a:solidFill>
                  <a:effectLst/>
                  <a:latin typeface="Roboto" panose="02000000000000000000" pitchFamily="2" charset="0"/>
                </a:rPr>
                <a:t>presentation mode</a:t>
              </a:r>
              <a:r>
                <a:rPr lang="en-GB" sz="1400" b="0" i="0" dirty="0">
                  <a:solidFill>
                    <a:srgbClr val="202124"/>
                  </a:solidFill>
                  <a:effectLst/>
                  <a:latin typeface="Roboto" panose="02000000000000000000" pitchFamily="2" charset="0"/>
                </a:rPr>
                <a:t>’. If you view the slides without selecting ‘presentation mode’, you may find that some of the text and images overlap each other or are difficult to read.</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3577060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ditable Resource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1571953"/>
            <a:chOff x="743837" y="1344834"/>
            <a:chExt cx="7644513" cy="1571953"/>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1600" b="1" dirty="0">
                  <a:latin typeface="Roboto" panose="02000000000000000000" pitchFamily="2" charset="0"/>
                  <a:ea typeface="Roboto" panose="02000000000000000000" pitchFamily="2" charset="0"/>
                </a:rPr>
                <a:t>Editable</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297993"/>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is editable and can be adapted to meet the needs of different children. Twinkl cannot be held responsible for any changes made once a resource has been downloaded. Please be aware that this content may have been edited and therefore </a:t>
              </a:r>
              <a:br>
                <a:rPr lang="en-GB" sz="1400" b="0" i="0" dirty="0">
                  <a:solidFill>
                    <a:srgbClr val="202124"/>
                  </a:solidFill>
                  <a:effectLst/>
                  <a:latin typeface="Roboto" panose="02000000000000000000" pitchFamily="2" charset="0"/>
                </a:rPr>
              </a:br>
              <a:r>
                <a:rPr lang="en-GB" sz="1400" b="0" i="0" dirty="0">
                  <a:solidFill>
                    <a:srgbClr val="202124"/>
                  </a:solidFill>
                  <a:effectLst/>
                  <a:latin typeface="Roboto" panose="02000000000000000000" pitchFamily="2" charset="0"/>
                </a:rPr>
                <a:t>may no longer reflect our values.</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462528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nimation and Editable Resource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3604852"/>
            <a:ext cx="7644513" cy="1571953"/>
            <a:chOff x="743837" y="1344834"/>
            <a:chExt cx="7644513" cy="1571953"/>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1600" b="1" dirty="0">
                  <a:latin typeface="Roboto" panose="02000000000000000000" pitchFamily="2" charset="0"/>
                  <a:ea typeface="Roboto" panose="02000000000000000000" pitchFamily="2" charset="0"/>
                </a:rPr>
                <a:t>Editable</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297993"/>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is editable and can be adapted to meet the needs of different children. Twinkl cannot be held responsible for any changes made once a resource has been downloaded. Please be aware that this content may have been edited and therefore </a:t>
              </a:r>
              <a:br>
                <a:rPr lang="en-GB" sz="1400" b="0" i="0" dirty="0">
                  <a:solidFill>
                    <a:srgbClr val="202124"/>
                  </a:solidFill>
                  <a:effectLst/>
                  <a:latin typeface="Roboto" panose="02000000000000000000" pitchFamily="2" charset="0"/>
                </a:rPr>
              </a:br>
              <a:r>
                <a:rPr lang="en-GB" sz="1400" b="0" i="0" dirty="0">
                  <a:solidFill>
                    <a:srgbClr val="202124"/>
                  </a:solidFill>
                  <a:effectLst/>
                  <a:latin typeface="Roboto" panose="02000000000000000000" pitchFamily="2" charset="0"/>
                </a:rPr>
                <a:t>may no longer reflect our values.</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
        <p:nvSpPr>
          <p:cNvPr id="2" name="Rectangle 1">
            <a:extLst>
              <a:ext uri="{FF2B5EF4-FFF2-40B4-BE49-F238E27FC236}">
                <a16:creationId xmlns:a16="http://schemas.microsoft.com/office/drawing/2014/main" id="{831FCADC-C0C1-A512-A0E6-00735A98EE23}"/>
              </a:ext>
            </a:extLst>
          </p:cNvPr>
          <p:cNvSpPr/>
          <p:nvPr userDrawn="1"/>
        </p:nvSpPr>
        <p:spPr>
          <a:xfrm>
            <a:off x="743835" y="1681195"/>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3" name="Rectangle 2">
            <a:extLst>
              <a:ext uri="{FF2B5EF4-FFF2-40B4-BE49-F238E27FC236}">
                <a16:creationId xmlns:a16="http://schemas.microsoft.com/office/drawing/2014/main" id="{F88C9B18-CEF9-33DD-B6BC-F4FAE51CB874}"/>
              </a:ext>
            </a:extLst>
          </p:cNvPr>
          <p:cNvSpPr/>
          <p:nvPr userDrawn="1"/>
        </p:nvSpPr>
        <p:spPr>
          <a:xfrm>
            <a:off x="755648" y="1955155"/>
            <a:ext cx="7632700" cy="1513437"/>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has been designed with animations on each slide to make it as fun and engaging as possible. To view the content in the correct formatting, please view the slideshow in ‘</a:t>
            </a:r>
            <a:r>
              <a:rPr lang="en-GB" sz="1400" b="1" i="0" dirty="0">
                <a:solidFill>
                  <a:srgbClr val="202124"/>
                </a:solidFill>
                <a:effectLst/>
                <a:latin typeface="Roboto" panose="02000000000000000000" pitchFamily="2" charset="0"/>
              </a:rPr>
              <a:t>presentation mode</a:t>
            </a:r>
            <a:r>
              <a:rPr lang="en-GB" sz="1400" b="0" i="0" dirty="0">
                <a:solidFill>
                  <a:srgbClr val="202124"/>
                </a:solidFill>
                <a:effectLst/>
                <a:latin typeface="Roboto" panose="02000000000000000000" pitchFamily="2" charset="0"/>
              </a:rPr>
              <a:t>’. If you view the slides without selecting ‘presentation mode’, you may find that some of the text and images overlap each other or are difficult to read.</a:t>
            </a:r>
            <a:endParaRPr lang="en-GB" sz="14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624152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73" r:id="rId3"/>
    <p:sldLayoutId id="2147483674" r:id="rId4"/>
    <p:sldLayoutId id="2147483675" r:id="rId5"/>
    <p:sldLayoutId id="2147483669" r:id="rId6"/>
    <p:sldLayoutId id="2147483670" r:id="rId7"/>
    <p:sldLayoutId id="2147483671"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hyperlink" Target="https://www.twinkl.co.uk/resources/pshce-twinkl-life/ks1-pshe-scheme-of-work-pshe-citizenship-and-relationships-education-twinkl-life/team-year-1-pshce-twinkl-life" TargetMode="External"/><Relationship Id="rId13" Type="http://schemas.openxmlformats.org/officeDocument/2006/relationships/hyperlink" Target="https://www.twinkl.co.uk/resources/pshce-twinkl-life/ks1-pshe-scheme-of-work-pshe-citizenship-and-relationships-education-twinkl-life/aiming-high-year-1-pshe-and-citizenship-twinkl-life" TargetMode="External"/><Relationship Id="rId18" Type="http://schemas.openxmlformats.org/officeDocument/2006/relationships/hyperlink" Target="https://www.twinkl.co.uk/resources/pshce-twinkl-life/lks2-pshe-scheme-of-work-pshe-citizenship-and-relationships-education-twinkl-life/body-business-year-3-pshce-twinkl-life" TargetMode="External"/><Relationship Id="rId26" Type="http://schemas.openxmlformats.org/officeDocument/2006/relationships/hyperlink" Target="https://www.twinkl.co.uk/resources/pshce-twinkl-life/uks2-pshe-scheme-of-work-pshe-citizenship-and-relationships-education-twinkl-life/be-yourself-year-5-pshce-twinkl-life" TargetMode="External"/><Relationship Id="rId3" Type="http://schemas.openxmlformats.org/officeDocument/2006/relationships/hyperlink" Target="https://www.twinkl.co.uk/resources/pshce-twinkl-life/ks1-pshe-scheme-of-work-pshe-citizenship-and-relationships-education-twinkl-life/safety-first-year-2-pshe-and-citizenship-twinkl-life" TargetMode="External"/><Relationship Id="rId21" Type="http://schemas.openxmlformats.org/officeDocument/2006/relationships/hyperlink" Target="https://www.twinkl.co.uk/resources/pshce-twinkl-life/lks2-pshe-scheme-of-work-pshe-citizenship-and-relationships-education-twinkl-life/think-positive-year-4-pshce-twinkl-life" TargetMode="External"/><Relationship Id="rId34" Type="http://schemas.openxmlformats.org/officeDocument/2006/relationships/hyperlink" Target="https://www.twinkl.co.uk/resources/pshce-twinkl-life/uks2-pshe-scheme-of-work-pshe-citizenship-and-relationships-education-twinkl-life/money-matters-year-5-pshce-twinkl-life" TargetMode="External"/><Relationship Id="rId7" Type="http://schemas.openxmlformats.org/officeDocument/2006/relationships/hyperlink" Target="https://www.twinkl.co.uk/resources/pshce-twinkl-life/ks1-pshe-scheme-of-work-pshe-citizenship-and-relationships-education-twinkl-life/one-world-year-2-pshce-twinkl-life" TargetMode="External"/><Relationship Id="rId12" Type="http://schemas.openxmlformats.org/officeDocument/2006/relationships/hyperlink" Target="https://www.twinkl.co.uk/resources/pshce-twinkl-life/ks1-pshe-scheme-of-work-pshe-citizenship-and-relationships-education-twinkl-life/growing-up-year-2-pshce-twinkl-life" TargetMode="External"/><Relationship Id="rId17" Type="http://schemas.openxmlformats.org/officeDocument/2006/relationships/hyperlink" Target="https://www.twinkl.co.uk/resources/pshce-twinkl-life/lks2-pshe-scheme-of-work-pshe-citizenship-and-relationships-education-twinkl-life/vips-year-4-pshce-twinkl-life" TargetMode="External"/><Relationship Id="rId25" Type="http://schemas.openxmlformats.org/officeDocument/2006/relationships/hyperlink" Target="https://www.twinkl.co.uk/resources/pshce-twinkl-life/lks2-pshe-scheme-of-work-pshe-citizenship-and-relationships-education-twinkl-life/aiming-high-year-3-pshe-and-citizenship-twinkl-life" TargetMode="External"/><Relationship Id="rId33" Type="http://schemas.openxmlformats.org/officeDocument/2006/relationships/hyperlink" Target="https://www.twinkl.co.uk/resources/pshce-twinkl-life/uks2-pshe-scheme-of-work-pshe-citizenship-and-relationships-education-twinkl-life/think-positive-year-6-pshce-twinkl-life" TargetMode="External"/><Relationship Id="rId2" Type="http://schemas.openxmlformats.org/officeDocument/2006/relationships/hyperlink" Target="https://www.twinkl.co.uk/resources/pshce-twinkl-life/ks1-pshe-scheme-of-work-pshe-citizenship-and-relationships-education-twinkl-life/be-yourself-year-1-pshce-twinkl-life" TargetMode="External"/><Relationship Id="rId16" Type="http://schemas.openxmlformats.org/officeDocument/2006/relationships/hyperlink" Target="https://www.twinkl.co.uk/resources/pshce-twinkl-life/lks2-pshe-scheme-of-work-pshe-citizenship-and-relationships-education-twinkl-life/britain-year-3-pshce-twinkl-life" TargetMode="External"/><Relationship Id="rId20" Type="http://schemas.openxmlformats.org/officeDocument/2006/relationships/hyperlink" Target="https://www.twinkl.co.uk/resources/pshce-twinkl-life/lks2-pshe-scheme-of-work-pshe-citizenship-and-relationships-education-twinkl-life/team-year-3-pshce-twinkl-life" TargetMode="External"/><Relationship Id="rId29" Type="http://schemas.openxmlformats.org/officeDocument/2006/relationships/hyperlink" Target="https://www.twinkl.co.uk/resources/pshce-twinkl-life/uks2-pshe-scheme-of-work-pshe-citizenship-and-relationships-education-twinkl-life/vips-year-6-pshce-twinkl-life" TargetMode="External"/><Relationship Id="rId1" Type="http://schemas.openxmlformats.org/officeDocument/2006/relationships/slideLayout" Target="../slideLayouts/slideLayout2.xml"/><Relationship Id="rId6" Type="http://schemas.openxmlformats.org/officeDocument/2006/relationships/hyperlink" Target="https://www.twinkl.co.uk/resources/pshce-twinkl-life/ks1-pshe-scheme-of-work-pshe-citizenship-and-relationships-education-twinkl-life/body-business-year-1-pshce-twinkl-life" TargetMode="External"/><Relationship Id="rId11" Type="http://schemas.openxmlformats.org/officeDocument/2006/relationships/hyperlink" Target="https://www.twinkl.co.uk/resources/pshce-twinkl-life/ks1-pshe-scheme-of-work-pshe-citizenship-and-relationships-education-twinkl-life/digital-life-ks1-pshe-scheme-of-work-pshe-citizenship-and-relationships-education-twinkl-life" TargetMode="External"/><Relationship Id="rId24" Type="http://schemas.openxmlformats.org/officeDocument/2006/relationships/hyperlink" Target="https://www.twinkl.co.uk/resources/pshce-twinkl-life/lks2-pshe-scheme-of-work-pshe-citizenship-and-relationships-education-twinkl-life/growing-up-year-4-pshce-twinkl-life" TargetMode="External"/><Relationship Id="rId32" Type="http://schemas.openxmlformats.org/officeDocument/2006/relationships/hyperlink" Target="https://www.twinkl.co.uk/resources/pshce-twinkl-life/uks2-pshe-scheme-of-work-pshe-citizenship-and-relationships-education-twinkl-life/team-year-5-pshce-twinkl-life" TargetMode="External"/><Relationship Id="rId37" Type="http://schemas.openxmlformats.org/officeDocument/2006/relationships/hyperlink" Target="https://www.twinkl.co.uk/resources/pshce-twinkl-life/uks2-pshe-scheme-of-work-pshe-citizenship-and-relationships-education-twinkl-life/aiming-high-year-5-pshe-and-citizenship-twinkl-life" TargetMode="External"/><Relationship Id="rId5" Type="http://schemas.openxmlformats.org/officeDocument/2006/relationships/hyperlink" Target="https://www.twinkl.co.uk/resources/pshce-twinkl-life/ks1-pshe-scheme-of-work-pshe-citizenship-and-relationships-education-twinkl-life/vips-year-2-pshce-twinkl-life" TargetMode="External"/><Relationship Id="rId15" Type="http://schemas.openxmlformats.org/officeDocument/2006/relationships/hyperlink" Target="https://www.twinkl.co.uk/resources/pshce-twinkl-life/lks2-pshe-scheme-of-work-pshe-citizenship-and-relationships-education-twinkl-life/safety-first-year-4-pshe-and-citizenship-twinkl-life" TargetMode="External"/><Relationship Id="rId23" Type="http://schemas.openxmlformats.org/officeDocument/2006/relationships/hyperlink" Target="https://www.twinkl.co.uk/resources/pshce-twinkl-life/lks2-pshe-scheme-of-work-pshe-citizenship-and-relationships-education-twinkl-life/digital-life-lks2-pshe-scheme-of-work-pshe-citizenship-and-relationships-education-twinkl-life" TargetMode="External"/><Relationship Id="rId28" Type="http://schemas.openxmlformats.org/officeDocument/2006/relationships/hyperlink" Target="https://www.twinkl.co.uk/resources/pshce-twinkl-life/uks2-pshe-scheme-of-work-pshe-citizenship-and-relationships-education-twinkl-life/britain-year-5-pshce-twinkl-life" TargetMode="External"/><Relationship Id="rId36" Type="http://schemas.openxmlformats.org/officeDocument/2006/relationships/hyperlink" Target="https://www.twinkl.co.uk/resources/pshce-twinkl-life/uks2-pshe-scheme-of-work-pshe-citizenship-and-relationships-education-twinkl-life/growing-up-year-6-pshce-twinkl-life" TargetMode="External"/><Relationship Id="rId10" Type="http://schemas.openxmlformats.org/officeDocument/2006/relationships/hyperlink" Target="https://www.twinkl.co.uk/resources/pshce-twinkl-life/ks1-pshe-scheme-of-work-pshe-citizenship-and-relationships-education-twinkl-life/money-matters-year-1-pshce-twinkl-life" TargetMode="External"/><Relationship Id="rId19" Type="http://schemas.openxmlformats.org/officeDocument/2006/relationships/hyperlink" Target="https://www.twinkl.co.uk/resources/pshce-twinkl-life/lks2-pshe-scheme-of-work-pshe-citizenship-and-relationships-education-twinkl-life/one-world-year-4-pshce-twinkl-life" TargetMode="External"/><Relationship Id="rId31" Type="http://schemas.openxmlformats.org/officeDocument/2006/relationships/hyperlink" Target="https://www.twinkl.co.uk/resources/pshce-twinkl-life/uks2-pshe-scheme-of-work-pshe-citizenship-and-relationships-education-twinkl-life/one-world-year-6-pshce-twinkl-life" TargetMode="External"/><Relationship Id="rId4" Type="http://schemas.openxmlformats.org/officeDocument/2006/relationships/hyperlink" Target="https://www.twinkl.co.uk/resources/pshce-twinkl-life/ks1-pshe-scheme-of-work-pshe-citizenship-and-relationships-education-twinkl-life/britain-year-1-pshce-twinkl-life" TargetMode="External"/><Relationship Id="rId9" Type="http://schemas.openxmlformats.org/officeDocument/2006/relationships/hyperlink" Target="https://www.twinkl.co.uk/resources/pshce-twinkl-life/ks1-pshe-scheme-of-work-pshe-citizenship-and-relationships-education-twinkl-life/think-positive-year-2-pshce-twinkl-life" TargetMode="External"/><Relationship Id="rId14" Type="http://schemas.openxmlformats.org/officeDocument/2006/relationships/hyperlink" Target="https://www.twinkl.co.uk/resources/pshce-twinkl-life/lks2-pshe-scheme-of-work-pshe-citizenship-and-relationships-education-twinkl-life/be-yourself-year-3-pshce-twinkl-life" TargetMode="External"/><Relationship Id="rId22" Type="http://schemas.openxmlformats.org/officeDocument/2006/relationships/hyperlink" Target="https://www.twinkl.co.uk/resources/pshce-twinkl-life/lks2-pshe-scheme-of-work-pshe-citizenship-and-relationships-education-twinkl-life/money-matters-year-3-pshce-twinkl-life" TargetMode="External"/><Relationship Id="rId27" Type="http://schemas.openxmlformats.org/officeDocument/2006/relationships/hyperlink" Target="https://www.twinkl.co.uk/resources/pshce-twinkl-life/uks2-pshe-scheme-of-work-pshe-citizenship-and-relationships-education-twinkl-life/safety-first-year-6-pshe-and-citizenship-twinkl-life" TargetMode="External"/><Relationship Id="rId30" Type="http://schemas.openxmlformats.org/officeDocument/2006/relationships/hyperlink" Target="https://www.twinkl.co.uk/resources/pshce-twinkl-life/uks2-pshe-scheme-of-work-pshe-citizenship-and-relationships-education-twinkl-life/body-business-year-5-pshce-twinkl-life" TargetMode="External"/><Relationship Id="rId35" Type="http://schemas.openxmlformats.org/officeDocument/2006/relationships/hyperlink" Target="https://www.twinkl.co.uk/resources/pshce-twinkl-life/uks2-pshe-scheme-of-work-pshe-citizenship-and-relationships-education-twinkl-life/digital-life-uks2-pshe-scheme-of-work-pshe-citizenship-and-relationships-education-twinkl-life"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7014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BB1CEBEA-0F60-482D-9D89-C664D0942EAB}"/>
              </a:ext>
            </a:extLst>
          </p:cNvPr>
          <p:cNvSpPr/>
          <p:nvPr/>
        </p:nvSpPr>
        <p:spPr>
          <a:xfrm>
            <a:off x="539750" y="549275"/>
            <a:ext cx="8064500" cy="5759450"/>
          </a:xfrm>
          <a:prstGeom prst="roundRect">
            <a:avLst>
              <a:gd name="adj" fmla="val 0"/>
            </a:avLst>
          </a:prstGeom>
          <a:solidFill>
            <a:srgbClr val="FFFFFF"/>
          </a:solidFill>
          <a:ln w="1905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539750" y="699004"/>
            <a:ext cx="8064500" cy="495108"/>
          </a:xfrm>
        </p:spPr>
        <p:txBody>
          <a:bodyPr/>
          <a:lstStyle/>
          <a:p>
            <a:r>
              <a:rPr lang="en-GB" sz="3200" dirty="0">
                <a:solidFill>
                  <a:srgbClr val="25B7BC"/>
                </a:solidFill>
                <a:latin typeface="Roboto" panose="02000000000000000000" pitchFamily="2" charset="0"/>
                <a:ea typeface="Roboto" panose="02000000000000000000" pitchFamily="2" charset="0"/>
              </a:rPr>
              <a:t>PSHE and Citizenship Scheme of Work</a:t>
            </a:r>
          </a:p>
        </p:txBody>
      </p:sp>
      <p:sp>
        <p:nvSpPr>
          <p:cNvPr id="5" name="Text"/>
          <p:cNvSpPr/>
          <p:nvPr/>
        </p:nvSpPr>
        <p:spPr>
          <a:xfrm>
            <a:off x="822762" y="1343841"/>
            <a:ext cx="7632700" cy="1077218"/>
          </a:xfrm>
          <a:prstGeom prst="rect">
            <a:avLst/>
          </a:prstGeom>
        </p:spPr>
        <p:txBody>
          <a:bodyPr wrap="square" lIns="0" tIns="0" rIns="0" bIns="0">
            <a:spAutoFit/>
          </a:bodyPr>
          <a:lstStyle/>
          <a:p>
            <a:r>
              <a:rPr lang="en-GB" sz="1400" dirty="0">
                <a:latin typeface="Roboto" panose="02000000000000000000" pitchFamily="2" charset="0"/>
                <a:ea typeface="Roboto" panose="02000000000000000000" pitchFamily="2" charset="0"/>
              </a:rPr>
              <a:t>Twinkl Life's PSHE and citizenship scheme of work is designed to support children develop the essential skills they need to:</a:t>
            </a:r>
          </a:p>
          <a:p>
            <a:pPr marL="285750" indent="-285750">
              <a:buFont typeface="Arial" panose="020B0604020202020204" pitchFamily="34" charset="0"/>
              <a:buChar char="•"/>
            </a:pPr>
            <a:r>
              <a:rPr lang="en-GB" sz="1400" dirty="0">
                <a:latin typeface="Roboto" panose="02000000000000000000" pitchFamily="2" charset="0"/>
                <a:ea typeface="Roboto" panose="02000000000000000000" pitchFamily="2" charset="0"/>
              </a:rPr>
              <a:t>stay physically and mentally safe and well;</a:t>
            </a:r>
          </a:p>
          <a:p>
            <a:pPr marL="285750" indent="-285750">
              <a:buFont typeface="Arial" panose="020B0604020202020204" pitchFamily="34" charset="0"/>
              <a:buChar char="•"/>
            </a:pPr>
            <a:r>
              <a:rPr lang="en-GB" sz="1400" dirty="0">
                <a:latin typeface="Roboto" panose="02000000000000000000" pitchFamily="2" charset="0"/>
                <a:ea typeface="Roboto" panose="02000000000000000000" pitchFamily="2" charset="0"/>
              </a:rPr>
              <a:t>build healthy, successful relationships;</a:t>
            </a:r>
          </a:p>
          <a:p>
            <a:pPr marL="285750" indent="-285750">
              <a:buFont typeface="Arial" panose="020B0604020202020204" pitchFamily="34" charset="0"/>
              <a:buChar char="•"/>
            </a:pPr>
            <a:r>
              <a:rPr lang="en-GB" sz="1400" dirty="0">
                <a:latin typeface="Roboto" panose="02000000000000000000" pitchFamily="2" charset="0"/>
                <a:ea typeface="Roboto" panose="02000000000000000000" pitchFamily="2" charset="0"/>
              </a:rPr>
              <a:t>become active, responsible members of society. </a:t>
            </a:r>
          </a:p>
        </p:txBody>
      </p:sp>
      <p:grpSp>
        <p:nvGrpSpPr>
          <p:cNvPr id="14" name="Group 13">
            <a:extLst>
              <a:ext uri="{FF2B5EF4-FFF2-40B4-BE49-F238E27FC236}">
                <a16:creationId xmlns:a16="http://schemas.microsoft.com/office/drawing/2014/main" id="{7299CEB4-E99E-4ADB-92E9-8705DAA677E2}"/>
              </a:ext>
            </a:extLst>
          </p:cNvPr>
          <p:cNvGrpSpPr/>
          <p:nvPr/>
        </p:nvGrpSpPr>
        <p:grpSpPr>
          <a:xfrm>
            <a:off x="4788688" y="2545856"/>
            <a:ext cx="3476625" cy="3759239"/>
            <a:chOff x="4745844" y="2504617"/>
            <a:chExt cx="3505956" cy="3790954"/>
          </a:xfrm>
        </p:grpSpPr>
        <p:sp>
          <p:nvSpPr>
            <p:cNvPr id="4" name="Oval 3">
              <a:extLst>
                <a:ext uri="{FF2B5EF4-FFF2-40B4-BE49-F238E27FC236}">
                  <a16:creationId xmlns:a16="http://schemas.microsoft.com/office/drawing/2014/main" id="{108AD5C6-9E48-40D0-9E82-5E9DC603609D}"/>
                </a:ext>
              </a:extLst>
            </p:cNvPr>
            <p:cNvSpPr/>
            <p:nvPr/>
          </p:nvSpPr>
          <p:spPr>
            <a:xfrm rot="10800000">
              <a:off x="4745844" y="2504617"/>
              <a:ext cx="3505956" cy="3588207"/>
            </a:xfrm>
            <a:prstGeom prst="ellipse">
              <a:avLst/>
            </a:prstGeom>
            <a:gradFill>
              <a:gsLst>
                <a:gs pos="0">
                  <a:srgbClr val="009386"/>
                </a:gs>
                <a:gs pos="74000">
                  <a:srgbClr val="FFFFF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a:extLst>
                <a:ext uri="{FF2B5EF4-FFF2-40B4-BE49-F238E27FC236}">
                  <a16:creationId xmlns:a16="http://schemas.microsoft.com/office/drawing/2014/main" id="{31A67227-C741-4956-A024-14358588584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9379"/>
            <a:stretch/>
          </p:blipFill>
          <p:spPr>
            <a:xfrm>
              <a:off x="5112744" y="2609376"/>
              <a:ext cx="2994870" cy="3686195"/>
            </a:xfrm>
            <a:prstGeom prst="rect">
              <a:avLst/>
            </a:prstGeom>
          </p:spPr>
        </p:pic>
      </p:grpSp>
      <p:grpSp>
        <p:nvGrpSpPr>
          <p:cNvPr id="15" name="Group 14">
            <a:extLst>
              <a:ext uri="{FF2B5EF4-FFF2-40B4-BE49-F238E27FC236}">
                <a16:creationId xmlns:a16="http://schemas.microsoft.com/office/drawing/2014/main" id="{9E326EA0-43AE-4EFC-84B4-7A1BD4935614}"/>
              </a:ext>
            </a:extLst>
          </p:cNvPr>
          <p:cNvGrpSpPr/>
          <p:nvPr/>
        </p:nvGrpSpPr>
        <p:grpSpPr>
          <a:xfrm>
            <a:off x="869163" y="2580110"/>
            <a:ext cx="3588670" cy="3724984"/>
            <a:chOff x="967993" y="2740057"/>
            <a:chExt cx="3425400" cy="3555512"/>
          </a:xfrm>
        </p:grpSpPr>
        <p:sp>
          <p:nvSpPr>
            <p:cNvPr id="11" name="Oval 10">
              <a:extLst>
                <a:ext uri="{FF2B5EF4-FFF2-40B4-BE49-F238E27FC236}">
                  <a16:creationId xmlns:a16="http://schemas.microsoft.com/office/drawing/2014/main" id="{963CECCE-A2CF-4218-A80F-AE5ADC25C904}"/>
                </a:ext>
              </a:extLst>
            </p:cNvPr>
            <p:cNvSpPr/>
            <p:nvPr/>
          </p:nvSpPr>
          <p:spPr>
            <a:xfrm rot="10800000">
              <a:off x="967993" y="2740057"/>
              <a:ext cx="3425400" cy="3505761"/>
            </a:xfrm>
            <a:prstGeom prst="ellipse">
              <a:avLst/>
            </a:prstGeom>
            <a:gradFill>
              <a:gsLst>
                <a:gs pos="0">
                  <a:srgbClr val="009386"/>
                </a:gs>
                <a:gs pos="74000">
                  <a:srgbClr val="FFFFF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6" name="Picture 15">
              <a:extLst>
                <a:ext uri="{FF2B5EF4-FFF2-40B4-BE49-F238E27FC236}">
                  <a16:creationId xmlns:a16="http://schemas.microsoft.com/office/drawing/2014/main" id="{3E979A4D-9838-4D8F-BE17-C06FD0930E1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648"/>
            <a:stretch/>
          </p:blipFill>
          <p:spPr>
            <a:xfrm>
              <a:off x="1590105" y="2880360"/>
              <a:ext cx="1952420" cy="3415209"/>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BB1CEBEA-0F60-482D-9D89-C664D0942EAB}"/>
              </a:ext>
            </a:extLst>
          </p:cNvPr>
          <p:cNvSpPr/>
          <p:nvPr/>
        </p:nvSpPr>
        <p:spPr>
          <a:xfrm>
            <a:off x="539750" y="549275"/>
            <a:ext cx="8064500" cy="5759450"/>
          </a:xfrm>
          <a:prstGeom prst="roundRect">
            <a:avLst>
              <a:gd name="adj" fmla="val 0"/>
            </a:avLst>
          </a:prstGeom>
          <a:solidFill>
            <a:srgbClr val="FFFFFF"/>
          </a:solidFill>
          <a:ln w="1905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539750" y="699004"/>
            <a:ext cx="8064500" cy="495108"/>
          </a:xfrm>
        </p:spPr>
        <p:txBody>
          <a:bodyPr/>
          <a:lstStyle/>
          <a:p>
            <a:r>
              <a:rPr lang="en-GB" sz="3200" dirty="0">
                <a:solidFill>
                  <a:srgbClr val="25B7BC"/>
                </a:solidFill>
                <a:latin typeface="Roboto" panose="02000000000000000000" pitchFamily="2" charset="0"/>
                <a:ea typeface="Roboto" panose="02000000000000000000" pitchFamily="2" charset="0"/>
              </a:rPr>
              <a:t>PSHE and Citizenship Scheme of Work</a:t>
            </a:r>
          </a:p>
        </p:txBody>
      </p:sp>
      <p:sp>
        <p:nvSpPr>
          <p:cNvPr id="5" name="Text"/>
          <p:cNvSpPr/>
          <p:nvPr/>
        </p:nvSpPr>
        <p:spPr>
          <a:xfrm>
            <a:off x="822762" y="1343841"/>
            <a:ext cx="7632700" cy="861774"/>
          </a:xfrm>
          <a:prstGeom prst="rect">
            <a:avLst/>
          </a:prstGeom>
        </p:spPr>
        <p:txBody>
          <a:bodyPr wrap="square" lIns="0" tIns="0" rIns="0" bIns="0">
            <a:spAutoFit/>
          </a:bodyPr>
          <a:lstStyle/>
          <a:p>
            <a:r>
              <a:rPr lang="en-GB" sz="1400" dirty="0">
                <a:latin typeface="Roboto" panose="02000000000000000000" pitchFamily="2" charset="0"/>
                <a:ea typeface="Roboto" panose="02000000000000000000" pitchFamily="2" charset="0"/>
              </a:rPr>
              <a:t>This scheme of work covers the statutory objectives for health and relationships education as well as content on digital literacy and financial education. The scheme is designed to provide a spiral curriculum, revisiting topics in an age-appropriate way in each phase to develop and deepen children's understanding of concepts and content.</a:t>
            </a:r>
          </a:p>
        </p:txBody>
      </p:sp>
      <p:grpSp>
        <p:nvGrpSpPr>
          <p:cNvPr id="9" name="Group 8">
            <a:extLst>
              <a:ext uri="{FF2B5EF4-FFF2-40B4-BE49-F238E27FC236}">
                <a16:creationId xmlns:a16="http://schemas.microsoft.com/office/drawing/2014/main" id="{79F1A6FD-C1FA-442D-8A7F-B84EBBFE6967}"/>
              </a:ext>
            </a:extLst>
          </p:cNvPr>
          <p:cNvGrpSpPr/>
          <p:nvPr/>
        </p:nvGrpSpPr>
        <p:grpSpPr>
          <a:xfrm>
            <a:off x="4814247" y="2285999"/>
            <a:ext cx="3574103" cy="4010819"/>
            <a:chOff x="4864445" y="2454482"/>
            <a:chExt cx="3425400" cy="3843947"/>
          </a:xfrm>
        </p:grpSpPr>
        <p:sp>
          <p:nvSpPr>
            <p:cNvPr id="13" name="Oval 12">
              <a:extLst>
                <a:ext uri="{FF2B5EF4-FFF2-40B4-BE49-F238E27FC236}">
                  <a16:creationId xmlns:a16="http://schemas.microsoft.com/office/drawing/2014/main" id="{714AD20B-F30F-4AAD-86E6-B7D322AA15CA}"/>
                </a:ext>
              </a:extLst>
            </p:cNvPr>
            <p:cNvSpPr/>
            <p:nvPr/>
          </p:nvSpPr>
          <p:spPr>
            <a:xfrm rot="10800000">
              <a:off x="4864445" y="2769895"/>
              <a:ext cx="3425400" cy="3505761"/>
            </a:xfrm>
            <a:prstGeom prst="ellipse">
              <a:avLst/>
            </a:prstGeom>
            <a:gradFill>
              <a:gsLst>
                <a:gs pos="0">
                  <a:srgbClr val="009386"/>
                </a:gs>
                <a:gs pos="74000">
                  <a:srgbClr val="FFFFF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a:extLst>
                <a:ext uri="{FF2B5EF4-FFF2-40B4-BE49-F238E27FC236}">
                  <a16:creationId xmlns:a16="http://schemas.microsoft.com/office/drawing/2014/main" id="{AA2FE744-BF65-43B1-A74B-0144948FA13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9101"/>
            <a:stretch/>
          </p:blipFill>
          <p:spPr>
            <a:xfrm>
              <a:off x="5514975" y="2454482"/>
              <a:ext cx="2568044" cy="3843947"/>
            </a:xfrm>
            <a:prstGeom prst="rect">
              <a:avLst/>
            </a:prstGeom>
          </p:spPr>
        </p:pic>
      </p:grpSp>
      <p:grpSp>
        <p:nvGrpSpPr>
          <p:cNvPr id="10" name="Group 9">
            <a:extLst>
              <a:ext uri="{FF2B5EF4-FFF2-40B4-BE49-F238E27FC236}">
                <a16:creationId xmlns:a16="http://schemas.microsoft.com/office/drawing/2014/main" id="{FB1EBB4A-8FFE-471A-9544-08853BD56FB1}"/>
              </a:ext>
            </a:extLst>
          </p:cNvPr>
          <p:cNvGrpSpPr/>
          <p:nvPr/>
        </p:nvGrpSpPr>
        <p:grpSpPr>
          <a:xfrm>
            <a:off x="641928" y="2497518"/>
            <a:ext cx="3749356" cy="3801234"/>
            <a:chOff x="822762" y="2625835"/>
            <a:chExt cx="3622471" cy="3672594"/>
          </a:xfrm>
        </p:grpSpPr>
        <p:sp>
          <p:nvSpPr>
            <p:cNvPr id="11" name="Oval 10">
              <a:extLst>
                <a:ext uri="{FF2B5EF4-FFF2-40B4-BE49-F238E27FC236}">
                  <a16:creationId xmlns:a16="http://schemas.microsoft.com/office/drawing/2014/main" id="{71DE8AF7-C194-4E6A-8F45-D21831211AEF}"/>
                </a:ext>
              </a:extLst>
            </p:cNvPr>
            <p:cNvSpPr/>
            <p:nvPr/>
          </p:nvSpPr>
          <p:spPr>
            <a:xfrm rot="10800000">
              <a:off x="939277" y="2656375"/>
              <a:ext cx="3505956" cy="3588207"/>
            </a:xfrm>
            <a:prstGeom prst="ellipse">
              <a:avLst/>
            </a:prstGeom>
            <a:gradFill>
              <a:gsLst>
                <a:gs pos="0">
                  <a:srgbClr val="009386"/>
                </a:gs>
                <a:gs pos="74000">
                  <a:srgbClr val="FFFFF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11">
              <a:extLst>
                <a:ext uri="{FF2B5EF4-FFF2-40B4-BE49-F238E27FC236}">
                  <a16:creationId xmlns:a16="http://schemas.microsoft.com/office/drawing/2014/main" id="{E7E5A1E1-5699-4D3C-A4E9-4AD95B41BDC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4707"/>
            <a:stretch/>
          </p:blipFill>
          <p:spPr>
            <a:xfrm>
              <a:off x="822762" y="2625835"/>
              <a:ext cx="3570633" cy="3672594"/>
            </a:xfrm>
            <a:prstGeom prst="rect">
              <a:avLst/>
            </a:prstGeom>
          </p:spPr>
        </p:pic>
      </p:grpSp>
    </p:spTree>
    <p:extLst>
      <p:ext uri="{BB962C8B-B14F-4D97-AF65-F5344CB8AC3E}">
        <p14:creationId xmlns:p14="http://schemas.microsoft.com/office/powerpoint/2010/main" val="3523837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BB1CEBEA-0F60-482D-9D89-C664D0942EAB}"/>
              </a:ext>
            </a:extLst>
          </p:cNvPr>
          <p:cNvSpPr/>
          <p:nvPr/>
        </p:nvSpPr>
        <p:spPr>
          <a:xfrm>
            <a:off x="539750" y="549275"/>
            <a:ext cx="8064500" cy="5759450"/>
          </a:xfrm>
          <a:prstGeom prst="roundRect">
            <a:avLst>
              <a:gd name="adj" fmla="val 0"/>
            </a:avLst>
          </a:prstGeom>
          <a:solidFill>
            <a:srgbClr val="FFFFFF"/>
          </a:solidFill>
          <a:ln w="1905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539750" y="699004"/>
            <a:ext cx="8064500" cy="495108"/>
          </a:xfrm>
        </p:spPr>
        <p:txBody>
          <a:bodyPr/>
          <a:lstStyle/>
          <a:p>
            <a:r>
              <a:rPr lang="en-GB" sz="3200" dirty="0">
                <a:solidFill>
                  <a:srgbClr val="25B7BC"/>
                </a:solidFill>
                <a:latin typeface="Roboto" panose="02000000000000000000" pitchFamily="2" charset="0"/>
                <a:ea typeface="Roboto" panose="02000000000000000000" pitchFamily="2" charset="0"/>
              </a:rPr>
              <a:t>PSHE and Citizenship Scheme of Work</a:t>
            </a:r>
          </a:p>
        </p:txBody>
      </p:sp>
      <p:sp>
        <p:nvSpPr>
          <p:cNvPr id="5" name="Text"/>
          <p:cNvSpPr/>
          <p:nvPr/>
        </p:nvSpPr>
        <p:spPr>
          <a:xfrm>
            <a:off x="822762" y="1343841"/>
            <a:ext cx="7632700" cy="1508105"/>
          </a:xfrm>
          <a:prstGeom prst="rect">
            <a:avLst/>
          </a:prstGeom>
        </p:spPr>
        <p:txBody>
          <a:bodyPr wrap="square" lIns="0" tIns="0" rIns="0" bIns="0">
            <a:spAutoFit/>
          </a:bodyPr>
          <a:lstStyle/>
          <a:p>
            <a:r>
              <a:rPr lang="en-GB" sz="1400" dirty="0">
                <a:latin typeface="Roboto" panose="02000000000000000000" pitchFamily="2" charset="0"/>
                <a:ea typeface="Roboto" panose="02000000000000000000" pitchFamily="2" charset="0"/>
              </a:rPr>
              <a:t>PSHE teaching is most effective when delivered by the regular class teacher in timetabled weekly lessons. This way, sequences of lessons can ensure depth of coverage, enabling educators to plan and start from where children's understanding currently is, be aware of and plan for sensitivities that may be present in the class and effectively assess children's progress after each lesson and unit. When planning and delivering these units, it is very important to be mindful to create a supportive and secure learning environment and to set ground rules for discussion, decided on as a class.</a:t>
            </a:r>
          </a:p>
        </p:txBody>
      </p:sp>
      <p:grpSp>
        <p:nvGrpSpPr>
          <p:cNvPr id="7" name="Group 6">
            <a:extLst>
              <a:ext uri="{FF2B5EF4-FFF2-40B4-BE49-F238E27FC236}">
                <a16:creationId xmlns:a16="http://schemas.microsoft.com/office/drawing/2014/main" id="{205DE750-C6DF-43DE-A348-5D2A28EEFA7F}"/>
              </a:ext>
            </a:extLst>
          </p:cNvPr>
          <p:cNvGrpSpPr/>
          <p:nvPr/>
        </p:nvGrpSpPr>
        <p:grpSpPr>
          <a:xfrm>
            <a:off x="755646" y="2937709"/>
            <a:ext cx="7632701" cy="3360698"/>
            <a:chOff x="755646" y="2937709"/>
            <a:chExt cx="7632701" cy="3360698"/>
          </a:xfrm>
        </p:grpSpPr>
        <p:sp>
          <p:nvSpPr>
            <p:cNvPr id="8" name="Oval 7">
              <a:extLst>
                <a:ext uri="{FF2B5EF4-FFF2-40B4-BE49-F238E27FC236}">
                  <a16:creationId xmlns:a16="http://schemas.microsoft.com/office/drawing/2014/main" id="{4A7795B2-73F6-43AA-9D1F-22D71160B393}"/>
                </a:ext>
              </a:extLst>
            </p:cNvPr>
            <p:cNvSpPr/>
            <p:nvPr/>
          </p:nvSpPr>
          <p:spPr>
            <a:xfrm rot="10800000">
              <a:off x="755646" y="3330428"/>
              <a:ext cx="7632701" cy="2915387"/>
            </a:xfrm>
            <a:prstGeom prst="ellipse">
              <a:avLst/>
            </a:prstGeom>
            <a:gradFill>
              <a:gsLst>
                <a:gs pos="0">
                  <a:srgbClr val="009386"/>
                </a:gs>
                <a:gs pos="74000">
                  <a:srgbClr val="FFFFF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a:extLst>
                <a:ext uri="{FF2B5EF4-FFF2-40B4-BE49-F238E27FC236}">
                  <a16:creationId xmlns:a16="http://schemas.microsoft.com/office/drawing/2014/main" id="{730B1A23-7BAA-4145-BDD3-1F38E4A2673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 b="26770"/>
            <a:stretch/>
          </p:blipFill>
          <p:spPr>
            <a:xfrm>
              <a:off x="1988642" y="2937709"/>
              <a:ext cx="5166708" cy="3360698"/>
            </a:xfrm>
            <a:prstGeom prst="rect">
              <a:avLst/>
            </a:prstGeom>
          </p:spPr>
        </p:pic>
      </p:grpSp>
    </p:spTree>
    <p:extLst>
      <p:ext uri="{BB962C8B-B14F-4D97-AF65-F5344CB8AC3E}">
        <p14:creationId xmlns:p14="http://schemas.microsoft.com/office/powerpoint/2010/main" val="4000440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BB1CEBEA-0F60-482D-9D89-C664D0942EAB}"/>
              </a:ext>
            </a:extLst>
          </p:cNvPr>
          <p:cNvSpPr/>
          <p:nvPr/>
        </p:nvSpPr>
        <p:spPr>
          <a:xfrm>
            <a:off x="539750" y="549275"/>
            <a:ext cx="8064500" cy="5759450"/>
          </a:xfrm>
          <a:prstGeom prst="roundRect">
            <a:avLst>
              <a:gd name="adj" fmla="val 0"/>
            </a:avLst>
          </a:prstGeom>
          <a:solidFill>
            <a:srgbClr val="FFFFFF"/>
          </a:solidFill>
          <a:ln w="1905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539750" y="699004"/>
            <a:ext cx="8064500" cy="483844"/>
          </a:xfrm>
        </p:spPr>
        <p:txBody>
          <a:bodyPr/>
          <a:lstStyle/>
          <a:p>
            <a:r>
              <a:rPr lang="en-GB" sz="3200" dirty="0">
                <a:solidFill>
                  <a:srgbClr val="25B7BC"/>
                </a:solidFill>
                <a:latin typeface="Roboto" panose="02000000000000000000" pitchFamily="2" charset="0"/>
                <a:ea typeface="Roboto" panose="02000000000000000000" pitchFamily="2" charset="0"/>
              </a:rPr>
              <a:t>PSHE and Citizenship Scheme of Work</a:t>
            </a:r>
          </a:p>
        </p:txBody>
      </p:sp>
      <p:sp>
        <p:nvSpPr>
          <p:cNvPr id="5" name="Text"/>
          <p:cNvSpPr/>
          <p:nvPr/>
        </p:nvSpPr>
        <p:spPr>
          <a:xfrm>
            <a:off x="822762" y="1343841"/>
            <a:ext cx="3574104" cy="3877985"/>
          </a:xfrm>
          <a:prstGeom prst="rect">
            <a:avLst/>
          </a:prstGeom>
        </p:spPr>
        <p:txBody>
          <a:bodyPr wrap="square" lIns="0" tIns="0" rIns="0" bIns="0">
            <a:spAutoFit/>
          </a:bodyPr>
          <a:lstStyle/>
          <a:p>
            <a:r>
              <a:rPr lang="en-GB" sz="1400" dirty="0">
                <a:latin typeface="Roboto" panose="02000000000000000000" pitchFamily="2" charset="0"/>
                <a:ea typeface="Roboto" panose="02000000000000000000" pitchFamily="2" charset="0"/>
              </a:rPr>
              <a:t>This resource outlines a possible sequence of teaching for units in the scheme. This is one possible format but the scheme is designed to be flexible and used in the way that best suits the needs of the school, class and staff. Therefore, please use it in a way that works best for your learners. </a:t>
            </a:r>
          </a:p>
          <a:p>
            <a:endParaRPr lang="en-GB" sz="1400" dirty="0">
              <a:latin typeface="Roboto" panose="02000000000000000000" pitchFamily="2" charset="0"/>
              <a:ea typeface="Roboto" panose="02000000000000000000" pitchFamily="2" charset="0"/>
            </a:endParaRPr>
          </a:p>
          <a:p>
            <a:r>
              <a:rPr lang="en-GB" sz="1400" dirty="0">
                <a:latin typeface="Roboto" panose="02000000000000000000" pitchFamily="2" charset="0"/>
                <a:ea typeface="Roboto" panose="02000000000000000000" pitchFamily="2" charset="0"/>
              </a:rPr>
              <a:t>Included on the following slides is the suggested sequence for each unit from PSED in nursery and reception and units in KS1 and KS2. All the units are designed to be flexible so there is no requirement to teach them in this order - it is purely one option for sequencing. Included in the PSED progression grid are references for units within the KS1 scheme that follow on most closely from each topic.</a:t>
            </a:r>
          </a:p>
        </p:txBody>
      </p:sp>
      <p:grpSp>
        <p:nvGrpSpPr>
          <p:cNvPr id="8" name="Group 7">
            <a:extLst>
              <a:ext uri="{FF2B5EF4-FFF2-40B4-BE49-F238E27FC236}">
                <a16:creationId xmlns:a16="http://schemas.microsoft.com/office/drawing/2014/main" id="{73A91665-1972-4DF5-BEB0-C083E76A7803}"/>
              </a:ext>
            </a:extLst>
          </p:cNvPr>
          <p:cNvGrpSpPr/>
          <p:nvPr/>
        </p:nvGrpSpPr>
        <p:grpSpPr>
          <a:xfrm>
            <a:off x="4479579" y="1332577"/>
            <a:ext cx="4031938" cy="5038425"/>
            <a:chOff x="4568479" y="1332577"/>
            <a:chExt cx="4031938" cy="5038425"/>
          </a:xfrm>
        </p:grpSpPr>
        <p:sp>
          <p:nvSpPr>
            <p:cNvPr id="9" name="Oval 8">
              <a:extLst>
                <a:ext uri="{FF2B5EF4-FFF2-40B4-BE49-F238E27FC236}">
                  <a16:creationId xmlns:a16="http://schemas.microsoft.com/office/drawing/2014/main" id="{C245BE1D-7D70-43BC-B17E-845F16C778AA}"/>
                </a:ext>
              </a:extLst>
            </p:cNvPr>
            <p:cNvSpPr/>
            <p:nvPr/>
          </p:nvSpPr>
          <p:spPr>
            <a:xfrm rot="10800000">
              <a:off x="4747135" y="1332577"/>
              <a:ext cx="3742523" cy="4908832"/>
            </a:xfrm>
            <a:prstGeom prst="ellipse">
              <a:avLst/>
            </a:prstGeom>
            <a:gradFill>
              <a:gsLst>
                <a:gs pos="0">
                  <a:srgbClr val="009386"/>
                </a:gs>
                <a:gs pos="74000">
                  <a:srgbClr val="FFFFFF"/>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a:extLst>
                <a:ext uri="{FF2B5EF4-FFF2-40B4-BE49-F238E27FC236}">
                  <a16:creationId xmlns:a16="http://schemas.microsoft.com/office/drawing/2014/main" id="{B78273EE-2653-4EDD-9DE0-41B769C962C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568479" y="1859625"/>
              <a:ext cx="4031938" cy="4511377"/>
            </a:xfrm>
            <a:prstGeom prst="rect">
              <a:avLst/>
            </a:prstGeom>
          </p:spPr>
        </p:pic>
      </p:grpSp>
    </p:spTree>
    <p:extLst>
      <p:ext uri="{BB962C8B-B14F-4D97-AF65-F5344CB8AC3E}">
        <p14:creationId xmlns:p14="http://schemas.microsoft.com/office/powerpoint/2010/main" val="524174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BB1CEBEA-0F60-482D-9D89-C664D0942EAB}"/>
              </a:ext>
            </a:extLst>
          </p:cNvPr>
          <p:cNvSpPr/>
          <p:nvPr/>
        </p:nvSpPr>
        <p:spPr>
          <a:xfrm>
            <a:off x="539750" y="549275"/>
            <a:ext cx="8064500" cy="5759450"/>
          </a:xfrm>
          <a:prstGeom prst="roundRect">
            <a:avLst>
              <a:gd name="adj" fmla="val 0"/>
            </a:avLst>
          </a:prstGeom>
          <a:solidFill>
            <a:srgbClr val="FFFFFF"/>
          </a:solidFill>
          <a:ln w="1905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539750" y="699004"/>
            <a:ext cx="8064500" cy="366398"/>
          </a:xfrm>
        </p:spPr>
        <p:txBody>
          <a:bodyPr/>
          <a:lstStyle/>
          <a:p>
            <a:pPr algn="ctr"/>
            <a:r>
              <a:rPr lang="en-GB" sz="2000" dirty="0">
                <a:solidFill>
                  <a:srgbClr val="25B7BC"/>
                </a:solidFill>
                <a:latin typeface="Roboto" panose="02000000000000000000" pitchFamily="2" charset="0"/>
                <a:ea typeface="Roboto" panose="02000000000000000000" pitchFamily="2" charset="0"/>
              </a:rPr>
              <a:t>Twinkl Life PSED Progression of Knowledge and Understanding</a:t>
            </a:r>
          </a:p>
        </p:txBody>
      </p:sp>
      <p:pic>
        <p:nvPicPr>
          <p:cNvPr id="8" name="Picture 7">
            <a:extLst>
              <a:ext uri="{FF2B5EF4-FFF2-40B4-BE49-F238E27FC236}">
                <a16:creationId xmlns:a16="http://schemas.microsoft.com/office/drawing/2014/main" id="{08AE5A03-6273-46FC-8F76-C75C7B98721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4734" y="1077499"/>
            <a:ext cx="7214531" cy="5101682"/>
          </a:xfrm>
          <a:prstGeom prst="rect">
            <a:avLst/>
          </a:prstGeom>
          <a:ln>
            <a:solidFill>
              <a:schemeClr val="tx1"/>
            </a:solidFill>
          </a:ln>
        </p:spPr>
      </p:pic>
    </p:spTree>
    <p:extLst>
      <p:ext uri="{BB962C8B-B14F-4D97-AF65-F5344CB8AC3E}">
        <p14:creationId xmlns:p14="http://schemas.microsoft.com/office/powerpoint/2010/main" val="15750307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BB1CEBEA-0F60-482D-9D89-C664D0942EAB}"/>
              </a:ext>
            </a:extLst>
          </p:cNvPr>
          <p:cNvSpPr/>
          <p:nvPr/>
        </p:nvSpPr>
        <p:spPr>
          <a:xfrm>
            <a:off x="539750" y="549275"/>
            <a:ext cx="8064500" cy="5759450"/>
          </a:xfrm>
          <a:prstGeom prst="roundRect">
            <a:avLst>
              <a:gd name="adj" fmla="val 0"/>
            </a:avLst>
          </a:prstGeom>
          <a:solidFill>
            <a:srgbClr val="FFFFFF"/>
          </a:solidFill>
          <a:ln w="1905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539750" y="699004"/>
            <a:ext cx="8064500" cy="366398"/>
          </a:xfrm>
        </p:spPr>
        <p:txBody>
          <a:bodyPr/>
          <a:lstStyle/>
          <a:p>
            <a:pPr algn="ctr"/>
            <a:r>
              <a:rPr lang="en-GB" sz="2000" dirty="0">
                <a:solidFill>
                  <a:srgbClr val="25B7BC"/>
                </a:solidFill>
                <a:latin typeface="Roboto" panose="02000000000000000000" pitchFamily="2" charset="0"/>
                <a:ea typeface="Roboto" panose="02000000000000000000" pitchFamily="2" charset="0"/>
              </a:rPr>
              <a:t>Twinkl Life PSED Progression of Knowledge and Understanding</a:t>
            </a:r>
          </a:p>
        </p:txBody>
      </p:sp>
      <p:pic>
        <p:nvPicPr>
          <p:cNvPr id="8" name="Picture 7">
            <a:extLst>
              <a:ext uri="{FF2B5EF4-FFF2-40B4-BE49-F238E27FC236}">
                <a16:creationId xmlns:a16="http://schemas.microsoft.com/office/drawing/2014/main" id="{08AE5A03-6273-46FC-8F76-C75C7B98721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4734" y="1077499"/>
            <a:ext cx="7214531" cy="5101681"/>
          </a:xfrm>
          <a:prstGeom prst="rect">
            <a:avLst/>
          </a:prstGeom>
          <a:ln>
            <a:solidFill>
              <a:schemeClr val="tx1"/>
            </a:solidFill>
          </a:ln>
        </p:spPr>
      </p:pic>
    </p:spTree>
    <p:extLst>
      <p:ext uri="{BB962C8B-B14F-4D97-AF65-F5344CB8AC3E}">
        <p14:creationId xmlns:p14="http://schemas.microsoft.com/office/powerpoint/2010/main" val="12373797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BB1CEBEA-0F60-482D-9D89-C664D0942EAB}"/>
              </a:ext>
            </a:extLst>
          </p:cNvPr>
          <p:cNvSpPr/>
          <p:nvPr/>
        </p:nvSpPr>
        <p:spPr>
          <a:xfrm>
            <a:off x="539750" y="549275"/>
            <a:ext cx="8064500" cy="5759450"/>
          </a:xfrm>
          <a:prstGeom prst="roundRect">
            <a:avLst>
              <a:gd name="adj" fmla="val 0"/>
            </a:avLst>
          </a:prstGeom>
          <a:solidFill>
            <a:srgbClr val="FFFFFF"/>
          </a:solidFill>
          <a:ln w="1905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539750" y="699004"/>
            <a:ext cx="8064500" cy="366398"/>
          </a:xfrm>
        </p:spPr>
        <p:txBody>
          <a:bodyPr/>
          <a:lstStyle/>
          <a:p>
            <a:pPr algn="ctr"/>
            <a:r>
              <a:rPr lang="en-GB" sz="2000" dirty="0">
                <a:solidFill>
                  <a:srgbClr val="25B7BC"/>
                </a:solidFill>
                <a:latin typeface="Roboto" panose="02000000000000000000" pitchFamily="2" charset="0"/>
                <a:ea typeface="Roboto" panose="02000000000000000000" pitchFamily="2" charset="0"/>
              </a:rPr>
              <a:t>Twinkl Life PSED Progression of Knowledge and Understanding</a:t>
            </a:r>
          </a:p>
        </p:txBody>
      </p:sp>
      <p:pic>
        <p:nvPicPr>
          <p:cNvPr id="8" name="Picture 7">
            <a:extLst>
              <a:ext uri="{FF2B5EF4-FFF2-40B4-BE49-F238E27FC236}">
                <a16:creationId xmlns:a16="http://schemas.microsoft.com/office/drawing/2014/main" id="{08AE5A03-6273-46FC-8F76-C75C7B98721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4734" y="1077499"/>
            <a:ext cx="7214531" cy="5101681"/>
          </a:xfrm>
          <a:prstGeom prst="rect">
            <a:avLst/>
          </a:prstGeom>
          <a:ln>
            <a:solidFill>
              <a:schemeClr val="tx1"/>
            </a:solidFill>
          </a:ln>
        </p:spPr>
      </p:pic>
    </p:spTree>
    <p:extLst>
      <p:ext uri="{BB962C8B-B14F-4D97-AF65-F5344CB8AC3E}">
        <p14:creationId xmlns:p14="http://schemas.microsoft.com/office/powerpoint/2010/main" val="14348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BB1CEBEA-0F60-482D-9D89-C664D0942EAB}"/>
              </a:ext>
            </a:extLst>
          </p:cNvPr>
          <p:cNvSpPr/>
          <p:nvPr/>
        </p:nvSpPr>
        <p:spPr>
          <a:xfrm>
            <a:off x="539750" y="549275"/>
            <a:ext cx="8064500" cy="5759450"/>
          </a:xfrm>
          <a:prstGeom prst="roundRect">
            <a:avLst>
              <a:gd name="adj" fmla="val 0"/>
            </a:avLst>
          </a:prstGeom>
          <a:solidFill>
            <a:srgbClr val="FFFFFF"/>
          </a:solidFill>
          <a:ln w="1905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539750" y="690615"/>
            <a:ext cx="8064500" cy="494246"/>
          </a:xfrm>
        </p:spPr>
        <p:txBody>
          <a:bodyPr/>
          <a:lstStyle/>
          <a:p>
            <a:pPr algn="ctr"/>
            <a:r>
              <a:rPr lang="en-GB" sz="3200" dirty="0">
                <a:solidFill>
                  <a:srgbClr val="25B7BC"/>
                </a:solidFill>
                <a:latin typeface="Roboto" panose="02000000000000000000" pitchFamily="2" charset="0"/>
                <a:ea typeface="Roboto" panose="02000000000000000000" pitchFamily="2" charset="0"/>
              </a:rPr>
              <a:t>PSHE and Citizenship KS1 and KS2</a:t>
            </a:r>
          </a:p>
        </p:txBody>
      </p:sp>
      <p:graphicFrame>
        <p:nvGraphicFramePr>
          <p:cNvPr id="3" name="Table 3">
            <a:extLst>
              <a:ext uri="{FF2B5EF4-FFF2-40B4-BE49-F238E27FC236}">
                <a16:creationId xmlns:a16="http://schemas.microsoft.com/office/drawing/2014/main" id="{66154026-94BE-49DE-A7B2-EB8186678D17}"/>
              </a:ext>
            </a:extLst>
          </p:cNvPr>
          <p:cNvGraphicFramePr>
            <a:graphicFrameLocks noGrp="1"/>
          </p:cNvGraphicFramePr>
          <p:nvPr>
            <p:extLst>
              <p:ext uri="{D42A27DB-BD31-4B8C-83A1-F6EECF244321}">
                <p14:modId xmlns:p14="http://schemas.microsoft.com/office/powerpoint/2010/main" val="1868638607"/>
              </p:ext>
            </p:extLst>
          </p:nvPr>
        </p:nvGraphicFramePr>
        <p:xfrm>
          <a:off x="755650" y="1633003"/>
          <a:ext cx="7632000" cy="3933357"/>
        </p:xfrm>
        <a:graphic>
          <a:graphicData uri="http://schemas.openxmlformats.org/drawingml/2006/table">
            <a:tbl>
              <a:tblPr firstRow="1" bandRow="1">
                <a:tableStyleId>{7DF18680-E054-41AD-8BC1-D1AEF772440D}</a:tableStyleId>
              </a:tblPr>
              <a:tblGrid>
                <a:gridCol w="720000">
                  <a:extLst>
                    <a:ext uri="{9D8B030D-6E8A-4147-A177-3AD203B41FA5}">
                      <a16:colId xmlns:a16="http://schemas.microsoft.com/office/drawing/2014/main" val="15526677"/>
                    </a:ext>
                  </a:extLst>
                </a:gridCol>
                <a:gridCol w="1152000">
                  <a:extLst>
                    <a:ext uri="{9D8B030D-6E8A-4147-A177-3AD203B41FA5}">
                      <a16:colId xmlns:a16="http://schemas.microsoft.com/office/drawing/2014/main" val="3339273406"/>
                    </a:ext>
                  </a:extLst>
                </a:gridCol>
                <a:gridCol w="1152000">
                  <a:extLst>
                    <a:ext uri="{9D8B030D-6E8A-4147-A177-3AD203B41FA5}">
                      <a16:colId xmlns:a16="http://schemas.microsoft.com/office/drawing/2014/main" val="1124626786"/>
                    </a:ext>
                  </a:extLst>
                </a:gridCol>
                <a:gridCol w="1152000">
                  <a:extLst>
                    <a:ext uri="{9D8B030D-6E8A-4147-A177-3AD203B41FA5}">
                      <a16:colId xmlns:a16="http://schemas.microsoft.com/office/drawing/2014/main" val="1960690365"/>
                    </a:ext>
                  </a:extLst>
                </a:gridCol>
                <a:gridCol w="1152000">
                  <a:extLst>
                    <a:ext uri="{9D8B030D-6E8A-4147-A177-3AD203B41FA5}">
                      <a16:colId xmlns:a16="http://schemas.microsoft.com/office/drawing/2014/main" val="2844702160"/>
                    </a:ext>
                  </a:extLst>
                </a:gridCol>
                <a:gridCol w="1152000">
                  <a:extLst>
                    <a:ext uri="{9D8B030D-6E8A-4147-A177-3AD203B41FA5}">
                      <a16:colId xmlns:a16="http://schemas.microsoft.com/office/drawing/2014/main" val="3426074194"/>
                    </a:ext>
                  </a:extLst>
                </a:gridCol>
                <a:gridCol w="1152000">
                  <a:extLst>
                    <a:ext uri="{9D8B030D-6E8A-4147-A177-3AD203B41FA5}">
                      <a16:colId xmlns:a16="http://schemas.microsoft.com/office/drawing/2014/main" val="1081909228"/>
                    </a:ext>
                  </a:extLst>
                </a:gridCol>
              </a:tblGrid>
              <a:tr h="445890">
                <a:tc>
                  <a:txBody>
                    <a:bodyPr/>
                    <a:lstStyle/>
                    <a:p>
                      <a:endParaRPr lang="en-GB" dirty="0"/>
                    </a:p>
                  </a:txBody>
                  <a:tcPr anchor="ct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rgbClr val="009386"/>
                    </a:solidFill>
                  </a:tcPr>
                </a:tc>
                <a:tc>
                  <a:txBody>
                    <a:bodyPr/>
                    <a:lstStyle/>
                    <a:p>
                      <a:pPr algn="ctr" rtl="0" fontAlgn="t">
                        <a:spcBef>
                          <a:spcPts val="0"/>
                        </a:spcBef>
                        <a:spcAft>
                          <a:spcPts val="0"/>
                        </a:spcAft>
                      </a:pPr>
                      <a:r>
                        <a:rPr lang="en-GB" sz="1100" b="0" i="0" u="none" strike="noStrike" dirty="0">
                          <a:solidFill>
                            <a:schemeClr val="bg1"/>
                          </a:solidFill>
                          <a:effectLst/>
                          <a:latin typeface="Roboto" panose="02000000000000000000" pitchFamily="2" charset="0"/>
                          <a:ea typeface="Roboto" panose="02000000000000000000" pitchFamily="2" charset="0"/>
                        </a:rPr>
                        <a:t>Autumn 1</a:t>
                      </a:r>
                      <a:endParaRPr lang="en-GB" b="0" dirty="0">
                        <a:solidFill>
                          <a:schemeClr val="bg1"/>
                        </a:solidFill>
                        <a:effectLst/>
                        <a:latin typeface="Roboto" panose="02000000000000000000" pitchFamily="2" charset="0"/>
                        <a:ea typeface="Roboto" panose="02000000000000000000" pitchFamily="2" charset="0"/>
                      </a:endParaRPr>
                    </a:p>
                  </a:txBody>
                  <a:tcPr marL="63500" marR="63500" marT="63500" marB="63500" anchor="ctr">
                    <a:lnT w="12700" cap="flat" cmpd="sng" algn="ctr">
                      <a:noFill/>
                      <a:prstDash val="solid"/>
                      <a:round/>
                      <a:headEnd type="none" w="med" len="med"/>
                      <a:tailEnd type="none" w="med" len="med"/>
                    </a:lnT>
                    <a:solidFill>
                      <a:srgbClr val="009386"/>
                    </a:solidFill>
                  </a:tcPr>
                </a:tc>
                <a:tc>
                  <a:txBody>
                    <a:bodyPr/>
                    <a:lstStyle/>
                    <a:p>
                      <a:pPr algn="ctr" rtl="0" fontAlgn="t">
                        <a:spcBef>
                          <a:spcPts val="0"/>
                        </a:spcBef>
                        <a:spcAft>
                          <a:spcPts val="0"/>
                        </a:spcAft>
                      </a:pPr>
                      <a:r>
                        <a:rPr lang="en-GB" sz="1100" b="0" i="0" u="none" strike="noStrike" dirty="0">
                          <a:solidFill>
                            <a:schemeClr val="bg1"/>
                          </a:solidFill>
                          <a:effectLst/>
                          <a:latin typeface="Roboto" panose="02000000000000000000" pitchFamily="2" charset="0"/>
                          <a:ea typeface="Roboto" panose="02000000000000000000" pitchFamily="2" charset="0"/>
                        </a:rPr>
                        <a:t>Autumn 2</a:t>
                      </a:r>
                      <a:endParaRPr lang="en-GB" b="0" dirty="0">
                        <a:solidFill>
                          <a:schemeClr val="bg1"/>
                        </a:solidFill>
                        <a:effectLst/>
                        <a:latin typeface="Roboto" panose="02000000000000000000" pitchFamily="2" charset="0"/>
                        <a:ea typeface="Roboto" panose="02000000000000000000" pitchFamily="2" charset="0"/>
                      </a:endParaRPr>
                    </a:p>
                  </a:txBody>
                  <a:tcPr marL="63500" marR="63500" marT="63500" marB="63500" anchor="ctr">
                    <a:lnT w="12700" cap="flat" cmpd="sng" algn="ctr">
                      <a:noFill/>
                      <a:prstDash val="solid"/>
                      <a:round/>
                      <a:headEnd type="none" w="med" len="med"/>
                      <a:tailEnd type="none" w="med" len="med"/>
                    </a:lnT>
                    <a:solidFill>
                      <a:srgbClr val="009386"/>
                    </a:solidFill>
                  </a:tcPr>
                </a:tc>
                <a:tc>
                  <a:txBody>
                    <a:bodyPr/>
                    <a:lstStyle/>
                    <a:p>
                      <a:pPr algn="ctr" rtl="0" fontAlgn="t">
                        <a:spcBef>
                          <a:spcPts val="0"/>
                        </a:spcBef>
                        <a:spcAft>
                          <a:spcPts val="0"/>
                        </a:spcAft>
                      </a:pPr>
                      <a:r>
                        <a:rPr lang="en-GB" sz="1100" b="0" i="0" u="none" strike="noStrike" dirty="0">
                          <a:solidFill>
                            <a:schemeClr val="bg1"/>
                          </a:solidFill>
                          <a:effectLst/>
                          <a:latin typeface="Roboto" panose="02000000000000000000" pitchFamily="2" charset="0"/>
                          <a:ea typeface="Roboto" panose="02000000000000000000" pitchFamily="2" charset="0"/>
                        </a:rPr>
                        <a:t>Spring 1</a:t>
                      </a:r>
                      <a:endParaRPr lang="en-GB" b="0" dirty="0">
                        <a:solidFill>
                          <a:schemeClr val="bg1"/>
                        </a:solidFill>
                        <a:effectLst/>
                        <a:latin typeface="Roboto" panose="02000000000000000000" pitchFamily="2" charset="0"/>
                        <a:ea typeface="Roboto" panose="02000000000000000000" pitchFamily="2" charset="0"/>
                      </a:endParaRPr>
                    </a:p>
                  </a:txBody>
                  <a:tcPr marL="63500" marR="63500" marT="63500" marB="63500" anchor="ctr">
                    <a:lnT w="12700" cap="flat" cmpd="sng" algn="ctr">
                      <a:noFill/>
                      <a:prstDash val="solid"/>
                      <a:round/>
                      <a:headEnd type="none" w="med" len="med"/>
                      <a:tailEnd type="none" w="med" len="med"/>
                    </a:lnT>
                    <a:solidFill>
                      <a:srgbClr val="009386"/>
                    </a:solidFill>
                  </a:tcPr>
                </a:tc>
                <a:tc>
                  <a:txBody>
                    <a:bodyPr/>
                    <a:lstStyle/>
                    <a:p>
                      <a:pPr algn="ctr" rtl="0" fontAlgn="t">
                        <a:spcBef>
                          <a:spcPts val="0"/>
                        </a:spcBef>
                        <a:spcAft>
                          <a:spcPts val="0"/>
                        </a:spcAft>
                      </a:pPr>
                      <a:r>
                        <a:rPr lang="en-GB" sz="1100" b="0" i="0" u="none" strike="noStrike" dirty="0">
                          <a:solidFill>
                            <a:schemeClr val="bg1"/>
                          </a:solidFill>
                          <a:effectLst/>
                          <a:latin typeface="Roboto" panose="02000000000000000000" pitchFamily="2" charset="0"/>
                          <a:ea typeface="Roboto" panose="02000000000000000000" pitchFamily="2" charset="0"/>
                        </a:rPr>
                        <a:t>Spring 2</a:t>
                      </a:r>
                      <a:endParaRPr lang="en-GB" b="0" dirty="0">
                        <a:solidFill>
                          <a:schemeClr val="bg1"/>
                        </a:solidFill>
                        <a:effectLst/>
                        <a:latin typeface="Roboto" panose="02000000000000000000" pitchFamily="2" charset="0"/>
                        <a:ea typeface="Roboto" panose="02000000000000000000" pitchFamily="2" charset="0"/>
                      </a:endParaRPr>
                    </a:p>
                  </a:txBody>
                  <a:tcPr marL="63500" marR="63500" marT="63500" marB="63500" anchor="ctr">
                    <a:lnT w="12700" cap="flat" cmpd="sng" algn="ctr">
                      <a:noFill/>
                      <a:prstDash val="solid"/>
                      <a:round/>
                      <a:headEnd type="none" w="med" len="med"/>
                      <a:tailEnd type="none" w="med" len="med"/>
                    </a:lnT>
                    <a:solidFill>
                      <a:srgbClr val="009386"/>
                    </a:solidFill>
                  </a:tcPr>
                </a:tc>
                <a:tc>
                  <a:txBody>
                    <a:bodyPr/>
                    <a:lstStyle/>
                    <a:p>
                      <a:pPr algn="ctr" rtl="0" fontAlgn="t">
                        <a:spcBef>
                          <a:spcPts val="0"/>
                        </a:spcBef>
                        <a:spcAft>
                          <a:spcPts val="0"/>
                        </a:spcAft>
                      </a:pPr>
                      <a:r>
                        <a:rPr lang="en-GB" sz="1100" b="0" i="0" u="none" strike="noStrike" dirty="0">
                          <a:solidFill>
                            <a:schemeClr val="bg1"/>
                          </a:solidFill>
                          <a:effectLst/>
                          <a:latin typeface="Roboto" panose="02000000000000000000" pitchFamily="2" charset="0"/>
                          <a:ea typeface="Roboto" panose="02000000000000000000" pitchFamily="2" charset="0"/>
                        </a:rPr>
                        <a:t>Summer 1</a:t>
                      </a:r>
                      <a:endParaRPr lang="en-GB" b="0" dirty="0">
                        <a:solidFill>
                          <a:schemeClr val="bg1"/>
                        </a:solidFill>
                        <a:effectLst/>
                        <a:latin typeface="Roboto" panose="02000000000000000000" pitchFamily="2" charset="0"/>
                        <a:ea typeface="Roboto" panose="02000000000000000000" pitchFamily="2" charset="0"/>
                      </a:endParaRPr>
                    </a:p>
                  </a:txBody>
                  <a:tcPr marL="63500" marR="63500" marT="63500" marB="63500" anchor="ctr">
                    <a:lnT w="12700" cap="flat" cmpd="sng" algn="ctr">
                      <a:noFill/>
                      <a:prstDash val="solid"/>
                      <a:round/>
                      <a:headEnd type="none" w="med" len="med"/>
                      <a:tailEnd type="none" w="med" len="med"/>
                    </a:lnT>
                    <a:solidFill>
                      <a:srgbClr val="009386"/>
                    </a:solidFill>
                  </a:tcPr>
                </a:tc>
                <a:tc>
                  <a:txBody>
                    <a:bodyPr/>
                    <a:lstStyle/>
                    <a:p>
                      <a:pPr algn="ctr" rtl="0" fontAlgn="t">
                        <a:spcBef>
                          <a:spcPts val="0"/>
                        </a:spcBef>
                        <a:spcAft>
                          <a:spcPts val="0"/>
                        </a:spcAft>
                      </a:pPr>
                      <a:r>
                        <a:rPr lang="en-GB" sz="1100" b="0" i="0" u="none" strike="noStrike" dirty="0">
                          <a:solidFill>
                            <a:schemeClr val="bg1"/>
                          </a:solidFill>
                          <a:effectLst/>
                          <a:latin typeface="Roboto" panose="02000000000000000000" pitchFamily="2" charset="0"/>
                          <a:ea typeface="Roboto" panose="02000000000000000000" pitchFamily="2" charset="0"/>
                        </a:rPr>
                        <a:t>Summer 2</a:t>
                      </a:r>
                      <a:endParaRPr lang="en-GB" b="0" dirty="0">
                        <a:solidFill>
                          <a:schemeClr val="bg1"/>
                        </a:solidFill>
                        <a:effectLst/>
                        <a:latin typeface="Roboto" panose="02000000000000000000" pitchFamily="2" charset="0"/>
                        <a:ea typeface="Roboto" panose="02000000000000000000" pitchFamily="2" charset="0"/>
                      </a:endParaRPr>
                    </a:p>
                  </a:txBody>
                  <a:tcPr marL="63500" marR="63500" marT="63500" marB="63500" anchor="ct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rgbClr val="009386"/>
                    </a:solidFill>
                  </a:tcPr>
                </a:tc>
                <a:extLst>
                  <a:ext uri="{0D108BD9-81ED-4DB2-BD59-A6C34878D82A}">
                    <a16:rowId xmlns:a16="http://schemas.microsoft.com/office/drawing/2014/main" val="1875925842"/>
                  </a:ext>
                </a:extLst>
              </a:tr>
              <a:tr h="540520">
                <a:tc>
                  <a:txBody>
                    <a:bodyPr/>
                    <a:lstStyle/>
                    <a:p>
                      <a:pPr algn="ctr"/>
                      <a:r>
                        <a:rPr lang="en-GB" sz="1100" b="0" dirty="0">
                          <a:solidFill>
                            <a:schemeClr val="bg1"/>
                          </a:solidFill>
                          <a:latin typeface="Roboto" panose="02000000000000000000" pitchFamily="2" charset="0"/>
                          <a:ea typeface="Roboto" panose="02000000000000000000" pitchFamily="2" charset="0"/>
                        </a:rPr>
                        <a:t>Year 1</a:t>
                      </a:r>
                    </a:p>
                  </a:txBody>
                  <a:tcPr anchor="ctr">
                    <a:lnL w="12700" cap="flat" cmpd="sng" algn="ctr">
                      <a:noFill/>
                      <a:prstDash val="solid"/>
                      <a:round/>
                      <a:headEnd type="none" w="med" len="med"/>
                      <a:tailEnd type="none" w="med" len="med"/>
                    </a:lnL>
                    <a:solidFill>
                      <a:srgbClr val="009386"/>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2"/>
                        </a:rPr>
                        <a:t>Be Yourself</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3"/>
                        </a:rPr>
                        <a:t>Safety First</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4"/>
                        </a:rPr>
                        <a:t>Diverse Britain</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5"/>
                        </a:rPr>
                        <a:t>VIPs </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6"/>
                        </a:rPr>
                        <a:t>It's My Body</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7"/>
                        </a:rPr>
                        <a:t>One World</a:t>
                      </a:r>
                      <a:endParaRPr lang="en-GB" sz="1100" b="1" dirty="0">
                        <a:latin typeface="Roboto" panose="02000000000000000000" pitchFamily="2" charset="0"/>
                        <a:ea typeface="Roboto" panose="02000000000000000000" pitchFamily="2" charset="0"/>
                      </a:endParaRPr>
                    </a:p>
                  </a:txBody>
                  <a:tcPr anchor="ctr">
                    <a:lnR w="12700" cap="flat" cmpd="sng" algn="ctr">
                      <a:noFill/>
                      <a:prstDash val="solid"/>
                      <a:round/>
                      <a:headEnd type="none" w="med" len="med"/>
                      <a:tailEnd type="none" w="med" len="med"/>
                    </a:lnR>
                  </a:tcPr>
                </a:tc>
                <a:extLst>
                  <a:ext uri="{0D108BD9-81ED-4DB2-BD59-A6C34878D82A}">
                    <a16:rowId xmlns:a16="http://schemas.microsoft.com/office/drawing/2014/main" val="3306780524"/>
                  </a:ext>
                </a:extLst>
              </a:tr>
              <a:tr h="62196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bg1"/>
                          </a:solidFill>
                          <a:latin typeface="Roboto" panose="02000000000000000000" pitchFamily="2" charset="0"/>
                          <a:ea typeface="Roboto" panose="02000000000000000000" pitchFamily="2" charset="0"/>
                        </a:rPr>
                        <a:t>Year 2</a:t>
                      </a:r>
                    </a:p>
                  </a:txBody>
                  <a:tcPr anchor="ctr">
                    <a:lnL w="12700" cap="flat" cmpd="sng" algn="ctr">
                      <a:noFill/>
                      <a:prstDash val="solid"/>
                      <a:round/>
                      <a:headEnd type="none" w="med" len="med"/>
                      <a:tailEnd type="none" w="med" len="med"/>
                    </a:lnL>
                    <a:solidFill>
                      <a:srgbClr val="009386"/>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8"/>
                        </a:rPr>
                        <a:t>TEAM</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9"/>
                        </a:rPr>
                        <a:t>Think Positive</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10"/>
                        </a:rPr>
                        <a:t>Money Matters</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11"/>
                        </a:rPr>
                        <a:t>Digital Wellbeing</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12"/>
                        </a:rPr>
                        <a:t>Growing Up</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13"/>
                        </a:rPr>
                        <a:t>Aiming High</a:t>
                      </a:r>
                      <a:endParaRPr lang="en-GB" sz="1100" b="1" dirty="0">
                        <a:latin typeface="Roboto" panose="02000000000000000000" pitchFamily="2" charset="0"/>
                        <a:ea typeface="Roboto" panose="02000000000000000000" pitchFamily="2" charset="0"/>
                      </a:endParaRPr>
                    </a:p>
                  </a:txBody>
                  <a:tcPr anchor="ctr">
                    <a:lnR w="12700" cap="flat" cmpd="sng" algn="ctr">
                      <a:noFill/>
                      <a:prstDash val="solid"/>
                      <a:round/>
                      <a:headEnd type="none" w="med" len="med"/>
                      <a:tailEnd type="none" w="med" len="med"/>
                    </a:lnR>
                  </a:tcPr>
                </a:tc>
                <a:extLst>
                  <a:ext uri="{0D108BD9-81ED-4DB2-BD59-A6C34878D82A}">
                    <a16:rowId xmlns:a16="http://schemas.microsoft.com/office/drawing/2014/main" val="3381408973"/>
                  </a:ext>
                </a:extLst>
              </a:tr>
              <a:tr h="5405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bg1"/>
                          </a:solidFill>
                          <a:latin typeface="Roboto" panose="02000000000000000000" pitchFamily="2" charset="0"/>
                          <a:ea typeface="Roboto" panose="02000000000000000000" pitchFamily="2" charset="0"/>
                        </a:rPr>
                        <a:t>Year 3</a:t>
                      </a:r>
                    </a:p>
                  </a:txBody>
                  <a:tcPr anchor="ctr">
                    <a:lnL w="12700" cap="flat" cmpd="sng" algn="ctr">
                      <a:noFill/>
                      <a:prstDash val="solid"/>
                      <a:round/>
                      <a:headEnd type="none" w="med" len="med"/>
                      <a:tailEnd type="none" w="med" len="med"/>
                    </a:lnL>
                    <a:solidFill>
                      <a:srgbClr val="009386"/>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14"/>
                        </a:rPr>
                        <a:t>Be Yourself</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15"/>
                        </a:rPr>
                        <a:t>Safety First</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16"/>
                        </a:rPr>
                        <a:t>Diverse Britain</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17"/>
                        </a:rPr>
                        <a:t>VIPs</a:t>
                      </a:r>
                      <a:endParaRPr lang="en-GB" sz="1100" b="1" dirty="0">
                        <a:latin typeface="Roboto" panose="02000000000000000000" pitchFamily="2" charset="0"/>
                        <a:ea typeface="Roboto" panose="02000000000000000000" pitchFamily="2" charset="0"/>
                      </a:endParaRPr>
                    </a:p>
                  </a:txBody>
                  <a:tcPr anchor="ctr"/>
                </a:tc>
                <a:tc>
                  <a:txBody>
                    <a:bodyPr/>
                    <a:lstStyle/>
                    <a:p>
                      <a:pPr algn="ctr"/>
                      <a:r>
                        <a:rPr lang="en-GB" sz="1100" b="1" dirty="0">
                          <a:latin typeface="Roboto" panose="02000000000000000000" pitchFamily="2" charset="0"/>
                          <a:ea typeface="Roboto" panose="02000000000000000000" pitchFamily="2" charset="0"/>
                          <a:hlinkClick r:id="rId18"/>
                        </a:rPr>
                        <a:t>It's My Body</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19"/>
                        </a:rPr>
                        <a:t>One World</a:t>
                      </a:r>
                      <a:endParaRPr lang="en-GB" sz="1100" b="1" dirty="0">
                        <a:latin typeface="Roboto" panose="02000000000000000000" pitchFamily="2" charset="0"/>
                        <a:ea typeface="Roboto" panose="02000000000000000000" pitchFamily="2" charset="0"/>
                      </a:endParaRPr>
                    </a:p>
                  </a:txBody>
                  <a:tcPr anchor="ctr">
                    <a:lnR w="12700" cap="flat" cmpd="sng" algn="ctr">
                      <a:noFill/>
                      <a:prstDash val="solid"/>
                      <a:round/>
                      <a:headEnd type="none" w="med" len="med"/>
                      <a:tailEnd type="none" w="med" len="med"/>
                    </a:lnR>
                  </a:tcPr>
                </a:tc>
                <a:extLst>
                  <a:ext uri="{0D108BD9-81ED-4DB2-BD59-A6C34878D82A}">
                    <a16:rowId xmlns:a16="http://schemas.microsoft.com/office/drawing/2014/main" val="492594099"/>
                  </a:ext>
                </a:extLst>
              </a:tr>
              <a:tr h="62196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bg1"/>
                          </a:solidFill>
                          <a:latin typeface="Roboto" panose="02000000000000000000" pitchFamily="2" charset="0"/>
                          <a:ea typeface="Roboto" panose="02000000000000000000" pitchFamily="2" charset="0"/>
                        </a:rPr>
                        <a:t>Year 4</a:t>
                      </a:r>
                    </a:p>
                  </a:txBody>
                  <a:tcPr anchor="ctr">
                    <a:lnL w="12700" cap="flat" cmpd="sng" algn="ctr">
                      <a:noFill/>
                      <a:prstDash val="solid"/>
                      <a:round/>
                      <a:headEnd type="none" w="med" len="med"/>
                      <a:tailEnd type="none" w="med" len="med"/>
                    </a:lnL>
                    <a:solidFill>
                      <a:srgbClr val="009386"/>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20"/>
                        </a:rPr>
                        <a:t>TEAM</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21"/>
                        </a:rPr>
                        <a:t>Think Positive</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22"/>
                        </a:rPr>
                        <a:t>Money Matters</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23"/>
                        </a:rPr>
                        <a:t>Digital Wellbeing</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24"/>
                        </a:rPr>
                        <a:t>Growing Up</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25"/>
                        </a:rPr>
                        <a:t>Aiming High</a:t>
                      </a:r>
                      <a:endParaRPr lang="en-GB" sz="1100" b="1" dirty="0">
                        <a:latin typeface="Roboto" panose="02000000000000000000" pitchFamily="2" charset="0"/>
                        <a:ea typeface="Roboto" panose="02000000000000000000" pitchFamily="2" charset="0"/>
                      </a:endParaRPr>
                    </a:p>
                  </a:txBody>
                  <a:tcPr anchor="ctr">
                    <a:lnR w="12700" cap="flat" cmpd="sng" algn="ctr">
                      <a:noFill/>
                      <a:prstDash val="solid"/>
                      <a:round/>
                      <a:headEnd type="none" w="med" len="med"/>
                      <a:tailEnd type="none" w="med" len="med"/>
                    </a:lnR>
                  </a:tcPr>
                </a:tc>
                <a:extLst>
                  <a:ext uri="{0D108BD9-81ED-4DB2-BD59-A6C34878D82A}">
                    <a16:rowId xmlns:a16="http://schemas.microsoft.com/office/drawing/2014/main" val="407156287"/>
                  </a:ext>
                </a:extLst>
              </a:tr>
              <a:tr h="5405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bg1"/>
                          </a:solidFill>
                          <a:latin typeface="Roboto" panose="02000000000000000000" pitchFamily="2" charset="0"/>
                          <a:ea typeface="Roboto" panose="02000000000000000000" pitchFamily="2" charset="0"/>
                        </a:rPr>
                        <a:t>Year 5</a:t>
                      </a:r>
                    </a:p>
                  </a:txBody>
                  <a:tcPr anchor="ctr">
                    <a:lnL w="12700" cap="flat" cmpd="sng" algn="ctr">
                      <a:noFill/>
                      <a:prstDash val="solid"/>
                      <a:round/>
                      <a:headEnd type="none" w="med" len="med"/>
                      <a:tailEnd type="none" w="med" len="med"/>
                    </a:lnL>
                    <a:solidFill>
                      <a:srgbClr val="009386"/>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26"/>
                        </a:rPr>
                        <a:t>Be Yourself</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27"/>
                        </a:rPr>
                        <a:t>Safety First</a:t>
                      </a:r>
                      <a:endParaRPr lang="en-GB" sz="1100" b="1" dirty="0">
                        <a:latin typeface="Roboto" panose="02000000000000000000" pitchFamily="2" charset="0"/>
                        <a:ea typeface="Roboto" panose="02000000000000000000" pitchFamily="2" charset="0"/>
                      </a:endParaRPr>
                    </a:p>
                  </a:txBody>
                  <a:tcPr anchor="ctr"/>
                </a:tc>
                <a:tc>
                  <a:txBody>
                    <a:bodyPr/>
                    <a:lstStyle/>
                    <a:p>
                      <a:pPr algn="ctr"/>
                      <a:r>
                        <a:rPr lang="en-GB" sz="1100" b="1" dirty="0">
                          <a:latin typeface="Roboto" panose="02000000000000000000" pitchFamily="2" charset="0"/>
                          <a:ea typeface="Roboto" panose="02000000000000000000" pitchFamily="2" charset="0"/>
                          <a:hlinkClick r:id="rId28"/>
                        </a:rPr>
                        <a:t>Diverse Britain</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29"/>
                        </a:rPr>
                        <a:t>VIPs</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30"/>
                        </a:rPr>
                        <a:t>It's My Body</a:t>
                      </a:r>
                      <a:endParaRPr lang="en-GB" sz="1100" b="1" dirty="0">
                        <a:latin typeface="Roboto" panose="02000000000000000000" pitchFamily="2" charset="0"/>
                        <a:ea typeface="Roboto" panose="02000000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31"/>
                        </a:rPr>
                        <a:t>One World</a:t>
                      </a:r>
                      <a:endParaRPr lang="en-GB" sz="1100" b="1" dirty="0">
                        <a:latin typeface="Roboto" panose="02000000000000000000" pitchFamily="2" charset="0"/>
                        <a:ea typeface="Roboto" panose="02000000000000000000" pitchFamily="2" charset="0"/>
                      </a:endParaRPr>
                    </a:p>
                  </a:txBody>
                  <a:tcPr anchor="ctr">
                    <a:lnR w="12700" cap="flat" cmpd="sng" algn="ctr">
                      <a:noFill/>
                      <a:prstDash val="solid"/>
                      <a:round/>
                      <a:headEnd type="none" w="med" len="med"/>
                      <a:tailEnd type="none" w="med" len="med"/>
                    </a:lnR>
                  </a:tcPr>
                </a:tc>
                <a:extLst>
                  <a:ext uri="{0D108BD9-81ED-4DB2-BD59-A6C34878D82A}">
                    <a16:rowId xmlns:a16="http://schemas.microsoft.com/office/drawing/2014/main" val="2301651685"/>
                  </a:ext>
                </a:extLst>
              </a:tr>
              <a:tr h="62196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bg1"/>
                          </a:solidFill>
                          <a:latin typeface="Roboto" panose="02000000000000000000" pitchFamily="2" charset="0"/>
                          <a:ea typeface="Roboto" panose="02000000000000000000" pitchFamily="2" charset="0"/>
                        </a:rPr>
                        <a:t>Year 6</a:t>
                      </a:r>
                    </a:p>
                  </a:txBody>
                  <a:tcPr anchor="ct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rgbClr val="009386"/>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32"/>
                        </a:rPr>
                        <a:t>TEAM</a:t>
                      </a:r>
                      <a:endParaRPr lang="en-GB" sz="1100" b="1" dirty="0">
                        <a:latin typeface="Roboto" panose="02000000000000000000" pitchFamily="2" charset="0"/>
                        <a:ea typeface="Roboto" panose="02000000000000000000" pitchFamily="2" charset="0"/>
                      </a:endParaRPr>
                    </a:p>
                  </a:txBody>
                  <a:tcPr anchor="ctr">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33"/>
                        </a:rPr>
                        <a:t>Think Positive</a:t>
                      </a:r>
                      <a:endParaRPr lang="en-GB" sz="1100" b="1" dirty="0">
                        <a:latin typeface="Roboto" panose="02000000000000000000" pitchFamily="2" charset="0"/>
                        <a:ea typeface="Roboto" panose="02000000000000000000" pitchFamily="2" charset="0"/>
                      </a:endParaRPr>
                    </a:p>
                  </a:txBody>
                  <a:tcPr anchor="ctr">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34"/>
                        </a:rPr>
                        <a:t>Money Matters</a:t>
                      </a:r>
                      <a:endParaRPr lang="en-GB" sz="1100" b="1" dirty="0">
                        <a:latin typeface="Roboto" panose="02000000000000000000" pitchFamily="2" charset="0"/>
                        <a:ea typeface="Roboto" panose="02000000000000000000" pitchFamily="2" charset="0"/>
                      </a:endParaRPr>
                    </a:p>
                  </a:txBody>
                  <a:tcPr anchor="ctr">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35"/>
                        </a:rPr>
                        <a:t>Digital Wellbeing</a:t>
                      </a:r>
                      <a:endParaRPr lang="en-GB" sz="1100" b="1" dirty="0">
                        <a:latin typeface="Roboto" panose="02000000000000000000" pitchFamily="2" charset="0"/>
                        <a:ea typeface="Roboto" panose="02000000000000000000" pitchFamily="2" charset="0"/>
                      </a:endParaRPr>
                    </a:p>
                  </a:txBody>
                  <a:tcPr anchor="ctr">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36"/>
                        </a:rPr>
                        <a:t>Growing Up</a:t>
                      </a:r>
                      <a:endParaRPr lang="en-GB" sz="1100" b="1" dirty="0">
                        <a:latin typeface="Roboto" panose="02000000000000000000" pitchFamily="2" charset="0"/>
                        <a:ea typeface="Roboto" panose="02000000000000000000" pitchFamily="2" charset="0"/>
                      </a:endParaRPr>
                    </a:p>
                  </a:txBody>
                  <a:tcPr anchor="ctr">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latin typeface="Roboto" panose="02000000000000000000" pitchFamily="2" charset="0"/>
                          <a:ea typeface="Roboto" panose="02000000000000000000" pitchFamily="2" charset="0"/>
                          <a:hlinkClick r:id="rId37"/>
                        </a:rPr>
                        <a:t>Aiming High</a:t>
                      </a:r>
                      <a:endParaRPr lang="en-GB" sz="1100" b="1" dirty="0">
                        <a:latin typeface="Roboto" panose="02000000000000000000" pitchFamily="2" charset="0"/>
                        <a:ea typeface="Roboto" panose="02000000000000000000" pitchFamily="2" charset="0"/>
                      </a:endParaRPr>
                    </a:p>
                  </a:txBody>
                  <a:tcPr anchor="ctr">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1884417988"/>
                  </a:ext>
                </a:extLst>
              </a:tr>
            </a:tbl>
          </a:graphicData>
        </a:graphic>
      </p:graphicFrame>
      <p:cxnSp>
        <p:nvCxnSpPr>
          <p:cNvPr id="8" name="Straight Connector 7">
            <a:extLst>
              <a:ext uri="{FF2B5EF4-FFF2-40B4-BE49-F238E27FC236}">
                <a16:creationId xmlns:a16="http://schemas.microsoft.com/office/drawing/2014/main" id="{20699C9F-3547-4016-AEDA-E318DC3E8FDC}"/>
              </a:ext>
            </a:extLst>
          </p:cNvPr>
          <p:cNvCxnSpPr/>
          <p:nvPr/>
        </p:nvCxnSpPr>
        <p:spPr>
          <a:xfrm>
            <a:off x="756350" y="1428750"/>
            <a:ext cx="7632700" cy="0"/>
          </a:xfrm>
          <a:prstGeom prst="line">
            <a:avLst/>
          </a:prstGeom>
          <a:ln w="19050">
            <a:solidFill>
              <a:srgbClr val="009386"/>
            </a:solidFill>
            <a:prstDash val="solid"/>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AED1ABA1-A347-445F-83E9-AF35481556DD}"/>
              </a:ext>
            </a:extLst>
          </p:cNvPr>
          <p:cNvCxnSpPr/>
          <p:nvPr/>
        </p:nvCxnSpPr>
        <p:spPr>
          <a:xfrm>
            <a:off x="755650" y="5810250"/>
            <a:ext cx="7632700" cy="0"/>
          </a:xfrm>
          <a:prstGeom prst="line">
            <a:avLst/>
          </a:prstGeom>
          <a:ln w="19050">
            <a:solidFill>
              <a:srgbClr val="009386"/>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99022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8893146"/>
      </p:ext>
    </p:extLst>
  </p:cSld>
  <p:clrMapOvr>
    <a:masterClrMapping/>
  </p:clrMapOvr>
</p:sld>
</file>

<file path=ppt/theme/theme1.xml><?xml version="1.0" encoding="utf-8"?>
<a:theme xmlns:a="http://schemas.openxmlformats.org/drawingml/2006/main" name="Slide Layouts">
  <a:themeElements>
    <a:clrScheme name="Custom 1">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1C1C1C"/>
      </a:hlink>
      <a:folHlink>
        <a:srgbClr val="1C1C1C"/>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00CC967E-4BD0-3C44-A864-72A1888F40CE}" vid="{2BADD513-B9D4-EF4F-80C3-AA36AFE7134E}"/>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00CC967E-4BD0-3C44-A864-72A1888F40CE}" vid="{B6E2F814-394B-5C45-87AF-8821C4E5FC5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214</TotalTime>
  <Words>483</Words>
  <Application>Microsoft Office PowerPoint</Application>
  <PresentationFormat>On-screen Show (4:3)</PresentationFormat>
  <Paragraphs>65</Paragraphs>
  <Slides>10</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10</vt:i4>
      </vt:variant>
    </vt:vector>
  </HeadingPairs>
  <TitlesOfParts>
    <vt:vector size="16" baseType="lpstr">
      <vt:lpstr>Arial</vt:lpstr>
      <vt:lpstr>Twinkl</vt:lpstr>
      <vt:lpstr>Calibri</vt:lpstr>
      <vt:lpstr>Roboto</vt:lpstr>
      <vt:lpstr>Slide Layouts</vt:lpstr>
      <vt:lpstr>Disclaimers/Guidance</vt:lpstr>
      <vt:lpstr>PowerPoint Presentation</vt:lpstr>
      <vt:lpstr>PSHE and Citizenship Scheme of Work</vt:lpstr>
      <vt:lpstr>PSHE and Citizenship Scheme of Work</vt:lpstr>
      <vt:lpstr>PSHE and Citizenship Scheme of Work</vt:lpstr>
      <vt:lpstr>PSHE and Citizenship Scheme of Work</vt:lpstr>
      <vt:lpstr>Twinkl Life PSED Progression of Knowledge and Understanding</vt:lpstr>
      <vt:lpstr>Twinkl Life PSED Progression of Knowledge and Understanding</vt:lpstr>
      <vt:lpstr>Twinkl Life PSED Progression of Knowledge and Understanding</vt:lpstr>
      <vt:lpstr>PSHE and Citizenship KS1 and KS2</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Hayward</dc:creator>
  <cp:lastModifiedBy>Joseph Hayward</cp:lastModifiedBy>
  <cp:revision>8</cp:revision>
  <dcterms:created xsi:type="dcterms:W3CDTF">2024-09-09T12:46:02Z</dcterms:created>
  <dcterms:modified xsi:type="dcterms:W3CDTF">2024-09-16T13:44:16Z</dcterms:modified>
</cp:coreProperties>
</file>